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71" r:id="rId4"/>
    <p:sldId id="269" r:id="rId5"/>
    <p:sldId id="270" r:id="rId6"/>
    <p:sldId id="277" r:id="rId7"/>
    <p:sldId id="267" r:id="rId8"/>
    <p:sldId id="257" r:id="rId9"/>
    <p:sldId id="266" r:id="rId10"/>
    <p:sldId id="260" r:id="rId11"/>
    <p:sldId id="262" r:id="rId12"/>
    <p:sldId id="272" r:id="rId13"/>
    <p:sldId id="276" r:id="rId14"/>
    <p:sldId id="274" r:id="rId15"/>
    <p:sldId id="273" r:id="rId16"/>
    <p:sldId id="278" r:id="rId1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ang qiany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9" d="100"/>
          <a:sy n="159" d="100"/>
        </p:scale>
        <p:origin x="-11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02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241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0976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4394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52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934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327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67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786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871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6441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9EFBD-8D95-574D-B454-7D918FCF027D}" type="datetimeFigureOut">
              <a:rPr kumimoji="1" lang="zh-CN" altLang="en-US" smtClean="0"/>
              <a:t>16-09-28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EF837-2582-0742-B94C-94E5BEBCCA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352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Gesture recognition using smart watch </a:t>
            </a:r>
            <a:endParaRPr kumimoji="1" lang="zh-CN" altLang="en-US" sz="31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5028368"/>
            <a:ext cx="6400800" cy="690459"/>
          </a:xfrm>
        </p:spPr>
        <p:txBody>
          <a:bodyPr/>
          <a:lstStyle/>
          <a:p>
            <a:r>
              <a:rPr kumimoji="1" lang="en-US" altLang="zh-CN" dirty="0" smtClean="0"/>
              <a:t>Steven Wang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143293" y="3725964"/>
            <a:ext cx="231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/>
              <a:t>--progress </a:t>
            </a:r>
            <a:r>
              <a:rPr kumimoji="1" lang="en-US" altLang="zh-CN" sz="2400" dirty="0"/>
              <a:t>report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8087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1779" y="11879"/>
            <a:ext cx="8229600" cy="744296"/>
          </a:xfrm>
        </p:spPr>
        <p:txBody>
          <a:bodyPr/>
          <a:lstStyle/>
          <a:p>
            <a:r>
              <a:rPr kumimoji="1" lang="en-US" altLang="zh-CN" sz="2800" dirty="0" smtClean="0"/>
              <a:t>Feature extraction</a:t>
            </a:r>
            <a:endParaRPr kumimoji="1" lang="zh-CN" altLang="en-US" sz="2800" dirty="0"/>
          </a:p>
        </p:txBody>
      </p:sp>
      <p:grpSp>
        <p:nvGrpSpPr>
          <p:cNvPr id="17" name="组 16"/>
          <p:cNvGrpSpPr/>
          <p:nvPr/>
        </p:nvGrpSpPr>
        <p:grpSpPr>
          <a:xfrm>
            <a:off x="4861034" y="756174"/>
            <a:ext cx="4099673" cy="3369135"/>
            <a:chOff x="355143" y="1191952"/>
            <a:chExt cx="6521545" cy="5625560"/>
          </a:xfrm>
        </p:grpSpPr>
        <p:grpSp>
          <p:nvGrpSpPr>
            <p:cNvPr id="4" name="组 3"/>
            <p:cNvGrpSpPr/>
            <p:nvPr/>
          </p:nvGrpSpPr>
          <p:grpSpPr>
            <a:xfrm>
              <a:off x="355143" y="1191952"/>
              <a:ext cx="3240000" cy="2840558"/>
              <a:chOff x="355143" y="1191952"/>
              <a:chExt cx="3240000" cy="2840558"/>
            </a:xfrm>
          </p:grpSpPr>
          <p:pic>
            <p:nvPicPr>
              <p:cNvPr id="5" name="图片 4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5143" y="1191952"/>
                <a:ext cx="3240000" cy="252000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22825" y="3624117"/>
                <a:ext cx="1640256" cy="408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/>
                  <a:t>s</a:t>
                </a:r>
                <a:r>
                  <a:rPr kumimoji="1" lang="en-US" altLang="zh-CN" sz="900" dirty="0" smtClean="0"/>
                  <a:t>ingle outside</a:t>
                </a:r>
                <a:endParaRPr kumimoji="1" lang="zh-CN" altLang="en-US" sz="900" dirty="0"/>
              </a:p>
            </p:txBody>
          </p:sp>
        </p:grpSp>
        <p:grpSp>
          <p:nvGrpSpPr>
            <p:cNvPr id="7" name="组 6"/>
            <p:cNvGrpSpPr/>
            <p:nvPr/>
          </p:nvGrpSpPr>
          <p:grpSpPr>
            <a:xfrm>
              <a:off x="3636688" y="1191952"/>
              <a:ext cx="3240000" cy="2872019"/>
              <a:chOff x="4535856" y="1155772"/>
              <a:chExt cx="3240000" cy="2872019"/>
            </a:xfrm>
          </p:grpSpPr>
          <p:pic>
            <p:nvPicPr>
              <p:cNvPr id="8" name="图片 7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35856" y="1155772"/>
                <a:ext cx="3240000" cy="2520000"/>
              </a:xfrm>
              <a:prstGeom prst="rect">
                <a:avLst/>
              </a:prstGeom>
            </p:spPr>
          </p:pic>
          <p:sp>
            <p:nvSpPr>
              <p:cNvPr id="9" name="文本框 8"/>
              <p:cNvSpPr txBox="1"/>
              <p:nvPr/>
            </p:nvSpPr>
            <p:spPr>
              <a:xfrm>
                <a:off x="5802856" y="3592171"/>
                <a:ext cx="1641244" cy="435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 smtClean="0"/>
                  <a:t>single inside</a:t>
                </a:r>
                <a:endParaRPr kumimoji="1" lang="zh-CN" altLang="en-US" sz="1000" dirty="0"/>
              </a:p>
            </p:txBody>
          </p:sp>
        </p:grpSp>
        <p:grpSp>
          <p:nvGrpSpPr>
            <p:cNvPr id="10" name="组 9"/>
            <p:cNvGrpSpPr/>
            <p:nvPr/>
          </p:nvGrpSpPr>
          <p:grpSpPr>
            <a:xfrm>
              <a:off x="3636688" y="3949038"/>
              <a:ext cx="3240000" cy="2868474"/>
              <a:chOff x="4535856" y="3988973"/>
              <a:chExt cx="3240000" cy="2868474"/>
            </a:xfrm>
          </p:grpSpPr>
          <p:pic>
            <p:nvPicPr>
              <p:cNvPr id="11" name="图片 10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5856" y="3988973"/>
                <a:ext cx="3240000" cy="2520000"/>
              </a:xfrm>
              <a:prstGeom prst="rect">
                <a:avLst/>
              </a:prstGeom>
            </p:spPr>
          </p:pic>
          <p:sp>
            <p:nvSpPr>
              <p:cNvPr id="12" name="文本框 11"/>
              <p:cNvSpPr txBox="1"/>
              <p:nvPr/>
            </p:nvSpPr>
            <p:spPr>
              <a:xfrm>
                <a:off x="5738290" y="6421827"/>
                <a:ext cx="1705810" cy="435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 smtClean="0"/>
                  <a:t>double inside</a:t>
                </a:r>
                <a:endParaRPr kumimoji="1" lang="zh-CN" altLang="en-US" sz="1000" dirty="0"/>
              </a:p>
            </p:txBody>
          </p:sp>
        </p:grpSp>
        <p:grpSp>
          <p:nvGrpSpPr>
            <p:cNvPr id="13" name="组 12"/>
            <p:cNvGrpSpPr/>
            <p:nvPr/>
          </p:nvGrpSpPr>
          <p:grpSpPr>
            <a:xfrm>
              <a:off x="355143" y="3949038"/>
              <a:ext cx="3240000" cy="2835992"/>
              <a:chOff x="355143" y="3988973"/>
              <a:chExt cx="3240000" cy="2835992"/>
            </a:xfrm>
          </p:grpSpPr>
          <p:pic>
            <p:nvPicPr>
              <p:cNvPr id="14" name="图片 13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143" y="3988973"/>
                <a:ext cx="3240000" cy="2520000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444770" y="6416572"/>
                <a:ext cx="1718311" cy="408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900" dirty="0"/>
                  <a:t>d</a:t>
                </a:r>
                <a:r>
                  <a:rPr kumimoji="1" lang="en-US" altLang="zh-CN" sz="900" dirty="0" smtClean="0"/>
                  <a:t>ouble outside</a:t>
                </a:r>
                <a:endParaRPr kumimoji="1" lang="zh-CN" altLang="en-US" sz="900" dirty="0"/>
              </a:p>
            </p:txBody>
          </p:sp>
        </p:grpSp>
      </p:grpSp>
      <p:grpSp>
        <p:nvGrpSpPr>
          <p:cNvPr id="18" name="组 17"/>
          <p:cNvGrpSpPr/>
          <p:nvPr/>
        </p:nvGrpSpPr>
        <p:grpSpPr>
          <a:xfrm>
            <a:off x="109139" y="3048001"/>
            <a:ext cx="4591845" cy="3708669"/>
            <a:chOff x="557847" y="1204082"/>
            <a:chExt cx="6925071" cy="5222646"/>
          </a:xfrm>
        </p:grpSpPr>
        <p:grpSp>
          <p:nvGrpSpPr>
            <p:cNvPr id="19" name="组 18"/>
            <p:cNvGrpSpPr/>
            <p:nvPr/>
          </p:nvGrpSpPr>
          <p:grpSpPr>
            <a:xfrm>
              <a:off x="557847" y="1204082"/>
              <a:ext cx="3444490" cy="2655691"/>
              <a:chOff x="557847" y="1204082"/>
              <a:chExt cx="3444490" cy="2720913"/>
            </a:xfrm>
          </p:grpSpPr>
          <p:grpSp>
            <p:nvGrpSpPr>
              <p:cNvPr id="35" name="组 34"/>
              <p:cNvGrpSpPr/>
              <p:nvPr/>
            </p:nvGrpSpPr>
            <p:grpSpPr>
              <a:xfrm>
                <a:off x="557847" y="1204082"/>
                <a:ext cx="3444490" cy="2720913"/>
                <a:chOff x="557847" y="977277"/>
                <a:chExt cx="3444490" cy="2720913"/>
              </a:xfrm>
            </p:grpSpPr>
            <p:sp>
              <p:nvSpPr>
                <p:cNvPr id="37" name="文本框 36"/>
                <p:cNvSpPr txBox="1"/>
                <p:nvPr/>
              </p:nvSpPr>
              <p:spPr>
                <a:xfrm>
                  <a:off x="1658904" y="3315299"/>
                  <a:ext cx="1918392" cy="382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900" dirty="0"/>
                    <a:t>s</a:t>
                  </a:r>
                  <a:r>
                    <a:rPr kumimoji="1" lang="en-US" altLang="zh-CN" sz="900" dirty="0" smtClean="0"/>
                    <a:t>ingle outside</a:t>
                  </a:r>
                  <a:endParaRPr kumimoji="1" lang="zh-CN" altLang="en-US" sz="900" dirty="0"/>
                </a:p>
              </p:txBody>
            </p:sp>
            <p:pic>
              <p:nvPicPr>
                <p:cNvPr id="38" name="图片 3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7847" y="977277"/>
                  <a:ext cx="3444490" cy="2425819"/>
                </a:xfrm>
                <a:prstGeom prst="rect">
                  <a:avLst/>
                </a:prstGeom>
              </p:spPr>
            </p:pic>
          </p:grpSp>
          <p:cxnSp>
            <p:nvCxnSpPr>
              <p:cNvPr id="36" name="直线连接符 35"/>
              <p:cNvCxnSpPr/>
              <p:nvPr/>
            </p:nvCxnSpPr>
            <p:spPr>
              <a:xfrm flipH="1">
                <a:off x="753239" y="3065517"/>
                <a:ext cx="2977931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 19"/>
            <p:cNvGrpSpPr/>
            <p:nvPr/>
          </p:nvGrpSpPr>
          <p:grpSpPr>
            <a:xfrm>
              <a:off x="4073008" y="1204082"/>
              <a:ext cx="3372639" cy="2649052"/>
              <a:chOff x="4671931" y="1204082"/>
              <a:chExt cx="3372639" cy="2649052"/>
            </a:xfrm>
          </p:grpSpPr>
          <p:grpSp>
            <p:nvGrpSpPr>
              <p:cNvPr id="31" name="组 30"/>
              <p:cNvGrpSpPr/>
              <p:nvPr/>
            </p:nvGrpSpPr>
            <p:grpSpPr>
              <a:xfrm>
                <a:off x="4671931" y="1204082"/>
                <a:ext cx="3372639" cy="2649052"/>
                <a:chOff x="4671931" y="949567"/>
                <a:chExt cx="3372639" cy="2649052"/>
              </a:xfrm>
            </p:grpSpPr>
            <p:sp>
              <p:nvSpPr>
                <p:cNvPr id="33" name="文本框 32"/>
                <p:cNvSpPr txBox="1"/>
                <p:nvPr/>
              </p:nvSpPr>
              <p:spPr>
                <a:xfrm>
                  <a:off x="5867140" y="3224906"/>
                  <a:ext cx="1620774" cy="373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900" dirty="0"/>
                    <a:t>s</a:t>
                  </a:r>
                  <a:r>
                    <a:rPr kumimoji="1" lang="en-US" altLang="zh-CN" sz="900" dirty="0" smtClean="0"/>
                    <a:t>ingle inside</a:t>
                  </a:r>
                  <a:endParaRPr kumimoji="1" lang="zh-CN" altLang="en-US" sz="900" dirty="0"/>
                </a:p>
              </p:txBody>
            </p:sp>
            <p:pic>
              <p:nvPicPr>
                <p:cNvPr id="34" name="图片 3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71931" y="949567"/>
                  <a:ext cx="3372639" cy="2354169"/>
                </a:xfrm>
                <a:prstGeom prst="rect">
                  <a:avLst/>
                </a:prstGeom>
              </p:spPr>
            </p:pic>
          </p:grpSp>
          <p:cxnSp>
            <p:nvCxnSpPr>
              <p:cNvPr id="32" name="直线连接符 31"/>
              <p:cNvCxnSpPr/>
              <p:nvPr/>
            </p:nvCxnSpPr>
            <p:spPr>
              <a:xfrm flipH="1">
                <a:off x="4838261" y="3244194"/>
                <a:ext cx="2977931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 20"/>
            <p:cNvGrpSpPr/>
            <p:nvPr/>
          </p:nvGrpSpPr>
          <p:grpSpPr>
            <a:xfrm>
              <a:off x="557847" y="3756419"/>
              <a:ext cx="3444490" cy="2670309"/>
              <a:chOff x="557847" y="3914630"/>
              <a:chExt cx="3444490" cy="2704053"/>
            </a:xfrm>
          </p:grpSpPr>
          <p:grpSp>
            <p:nvGrpSpPr>
              <p:cNvPr id="27" name="组 26"/>
              <p:cNvGrpSpPr/>
              <p:nvPr/>
            </p:nvGrpSpPr>
            <p:grpSpPr>
              <a:xfrm>
                <a:off x="557847" y="3914630"/>
                <a:ext cx="3444490" cy="2704053"/>
                <a:chOff x="557847" y="3558251"/>
                <a:chExt cx="3444490" cy="2704053"/>
              </a:xfrm>
            </p:grpSpPr>
            <p:sp>
              <p:nvSpPr>
                <p:cNvPr id="29" name="文本框 28"/>
                <p:cNvSpPr txBox="1"/>
                <p:nvPr/>
              </p:nvSpPr>
              <p:spPr>
                <a:xfrm>
                  <a:off x="1707915" y="5883868"/>
                  <a:ext cx="1601455" cy="378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900" dirty="0"/>
                    <a:t>d</a:t>
                  </a:r>
                  <a:r>
                    <a:rPr kumimoji="1" lang="en-US" altLang="zh-CN" sz="900" dirty="0" smtClean="0"/>
                    <a:t>ouble outside</a:t>
                  </a:r>
                  <a:endParaRPr kumimoji="1" lang="zh-CN" altLang="en-US" sz="900" dirty="0"/>
                </a:p>
              </p:txBody>
            </p:sp>
            <p:pic>
              <p:nvPicPr>
                <p:cNvPr id="30" name="图片 2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7847" y="3558251"/>
                  <a:ext cx="3444490" cy="2431914"/>
                </a:xfrm>
                <a:prstGeom prst="rect">
                  <a:avLst/>
                </a:prstGeom>
              </p:spPr>
            </p:pic>
          </p:grpSp>
          <p:cxnSp>
            <p:nvCxnSpPr>
              <p:cNvPr id="28" name="直线连接符 27"/>
              <p:cNvCxnSpPr/>
              <p:nvPr/>
            </p:nvCxnSpPr>
            <p:spPr>
              <a:xfrm flipH="1">
                <a:off x="809316" y="6003157"/>
                <a:ext cx="1252484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 21"/>
            <p:cNvGrpSpPr/>
            <p:nvPr/>
          </p:nvGrpSpPr>
          <p:grpSpPr>
            <a:xfrm>
              <a:off x="4073008" y="3756419"/>
              <a:ext cx="3409910" cy="2666852"/>
              <a:chOff x="4634660" y="3929590"/>
              <a:chExt cx="3409910" cy="2666852"/>
            </a:xfrm>
          </p:grpSpPr>
          <p:grpSp>
            <p:nvGrpSpPr>
              <p:cNvPr id="23" name="组 22"/>
              <p:cNvGrpSpPr/>
              <p:nvPr/>
            </p:nvGrpSpPr>
            <p:grpSpPr>
              <a:xfrm>
                <a:off x="4634660" y="3929590"/>
                <a:ext cx="3409910" cy="2666852"/>
                <a:chOff x="4634660" y="3629902"/>
                <a:chExt cx="3409910" cy="2666852"/>
              </a:xfrm>
            </p:grpSpPr>
            <p:sp>
              <p:nvSpPr>
                <p:cNvPr id="25" name="文本框 24"/>
                <p:cNvSpPr txBox="1"/>
                <p:nvPr/>
              </p:nvSpPr>
              <p:spPr>
                <a:xfrm>
                  <a:off x="5874306" y="5923041"/>
                  <a:ext cx="1714792" cy="373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900" dirty="0" smtClean="0"/>
                    <a:t>Double inside</a:t>
                  </a:r>
                  <a:endParaRPr kumimoji="1" lang="zh-CN" altLang="en-US" sz="900" dirty="0"/>
                </a:p>
              </p:txBody>
            </p:sp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34660" y="3629902"/>
                  <a:ext cx="3409910" cy="2389488"/>
                </a:xfrm>
                <a:prstGeom prst="rect">
                  <a:avLst/>
                </a:prstGeom>
              </p:spPr>
            </p:pic>
          </p:grpSp>
          <p:cxnSp>
            <p:nvCxnSpPr>
              <p:cNvPr id="24" name="直线连接符 23"/>
              <p:cNvCxnSpPr/>
              <p:nvPr/>
            </p:nvCxnSpPr>
            <p:spPr>
              <a:xfrm flipH="1">
                <a:off x="4864538" y="5971628"/>
                <a:ext cx="2394626" cy="0"/>
              </a:xfrm>
              <a:prstGeom prst="line">
                <a:avLst/>
              </a:prstGeom>
              <a:ln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文本框 40"/>
          <p:cNvSpPr txBox="1"/>
          <p:nvPr/>
        </p:nvSpPr>
        <p:spPr>
          <a:xfrm>
            <a:off x="693943" y="814227"/>
            <a:ext cx="37968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 err="1"/>
              <a:t>p</a:t>
            </a:r>
            <a:r>
              <a:rPr lang="en-US" altLang="zh-CN" sz="1400" i="1" dirty="0" err="1" smtClean="0"/>
              <a:t>eak</a:t>
            </a:r>
            <a:r>
              <a:rPr lang="en-US" altLang="zh-CN" sz="1400" i="1" baseline="-25000" dirty="0" err="1" smtClean="0"/>
              <a:t>arr</a:t>
            </a:r>
            <a:r>
              <a:rPr lang="en-US" altLang="zh-CN" sz="1400" i="1" dirty="0" smtClean="0"/>
              <a:t>=[]</a:t>
            </a:r>
          </a:p>
          <a:p>
            <a:r>
              <a:rPr lang="en-US" altLang="zh-CN" sz="1400" i="1" dirty="0" smtClean="0"/>
              <a:t>for </a:t>
            </a:r>
            <a:r>
              <a:rPr lang="en-US" altLang="zh-CN" sz="1400" i="1" dirty="0" err="1"/>
              <a:t>i</a:t>
            </a:r>
            <a:r>
              <a:rPr lang="en-US" altLang="zh-CN" sz="1400" i="1" dirty="0"/>
              <a:t> in range1,</a:t>
            </a:r>
            <a:r>
              <a:rPr lang="en-US" altLang="zh-CN" sz="1400" i="1" dirty="0" smtClean="0"/>
              <a:t>len(</a:t>
            </a:r>
            <a:r>
              <a:rPr lang="en-US" altLang="zh-CN" sz="1400" i="1" dirty="0" err="1" smtClean="0"/>
              <a:t>rAs</a:t>
            </a:r>
            <a:r>
              <a:rPr lang="en-US" altLang="zh-CN" sz="1400" i="1" baseline="-25000" dirty="0" err="1" smtClean="0"/>
              <a:t>arr</a:t>
            </a:r>
            <a:r>
              <a:rPr lang="en-US" altLang="zh-CN" sz="1400" i="1" dirty="0"/>
              <a:t>)</a:t>
            </a:r>
            <a:r>
              <a:rPr lang="en-US" altLang="zh-CN" sz="1400" i="1" dirty="0" smtClean="0"/>
              <a:t>:</a:t>
            </a:r>
            <a:r>
              <a:rPr lang="en-US" altLang="zh-CN" sz="1400" i="1" dirty="0"/>
              <a:t/>
            </a:r>
            <a:br>
              <a:rPr lang="en-US" altLang="zh-CN" sz="1400" i="1" dirty="0"/>
            </a:br>
            <a:r>
              <a:rPr lang="en-US" altLang="zh-CN" sz="1400" i="1" dirty="0" smtClean="0"/>
              <a:t>	if </a:t>
            </a:r>
            <a:r>
              <a:rPr lang="en-US" altLang="zh-CN" sz="1400" i="1" dirty="0" err="1" smtClean="0"/>
              <a:t>rAs</a:t>
            </a:r>
            <a:r>
              <a:rPr lang="en-US" altLang="zh-CN" sz="1400" i="1" baseline="-25000" dirty="0" err="1" smtClean="0"/>
              <a:t>arr</a:t>
            </a:r>
            <a:r>
              <a:rPr lang="en-US" altLang="zh-CN" sz="1400" i="1" dirty="0" smtClean="0"/>
              <a:t>[</a:t>
            </a:r>
            <a:r>
              <a:rPr lang="en-US" altLang="zh-CN" sz="1400" i="1" dirty="0" err="1" smtClean="0"/>
              <a:t>i</a:t>
            </a:r>
            <a:r>
              <a:rPr lang="en-US" altLang="zh-CN" sz="1400" i="1" dirty="0" smtClean="0"/>
              <a:t>]&gt;</a:t>
            </a:r>
            <a:r>
              <a:rPr lang="en-US" altLang="zh-CN" sz="1400" i="1" dirty="0" err="1" smtClean="0"/>
              <a:t>rAs</a:t>
            </a:r>
            <a:r>
              <a:rPr lang="en-US" altLang="zh-CN" sz="1400" i="1" baseline="-25000" dirty="0" err="1" smtClean="0"/>
              <a:t>arr</a:t>
            </a:r>
            <a:r>
              <a:rPr lang="en-US" altLang="zh-CN" sz="1400" i="1" dirty="0" smtClean="0"/>
              <a:t>[i</a:t>
            </a:r>
            <a:r>
              <a:rPr lang="en-US" altLang="zh-CN" sz="1400" i="1" dirty="0"/>
              <a:t>-</a:t>
            </a:r>
            <a:r>
              <a:rPr lang="en-US" altLang="zh-CN" sz="1400" i="1" dirty="0" smtClean="0"/>
              <a:t>1] </a:t>
            </a:r>
            <a:r>
              <a:rPr lang="en-US" altLang="zh-CN" sz="1400" i="1" dirty="0"/>
              <a:t>and </a:t>
            </a:r>
            <a:r>
              <a:rPr lang="en-US" altLang="zh-CN" sz="1400" i="1" dirty="0" err="1" smtClean="0"/>
              <a:t>rAs</a:t>
            </a:r>
            <a:r>
              <a:rPr lang="en-US" altLang="zh-CN" sz="1400" i="1" baseline="-25000" dirty="0" err="1" smtClean="0"/>
              <a:t>arr</a:t>
            </a:r>
            <a:r>
              <a:rPr lang="en-US" altLang="zh-CN" sz="1400" i="1" dirty="0" smtClean="0"/>
              <a:t>[</a:t>
            </a:r>
            <a:r>
              <a:rPr lang="en-US" altLang="zh-CN" sz="1400" i="1" dirty="0" err="1" smtClean="0"/>
              <a:t>i</a:t>
            </a:r>
            <a:r>
              <a:rPr lang="en-US" altLang="zh-CN" sz="1400" i="1" dirty="0" smtClean="0"/>
              <a:t>]&gt;</a:t>
            </a:r>
            <a:r>
              <a:rPr lang="en-US" altLang="zh-CN" sz="1400" i="1" dirty="0" err="1" smtClean="0"/>
              <a:t>rAs</a:t>
            </a:r>
            <a:r>
              <a:rPr lang="en-US" altLang="zh-CN" sz="1400" i="1" baseline="-25000" dirty="0" err="1" smtClean="0"/>
              <a:t>arr</a:t>
            </a:r>
            <a:r>
              <a:rPr lang="en-US" altLang="zh-CN" sz="1400" i="1" dirty="0"/>
              <a:t>[</a:t>
            </a:r>
            <a:r>
              <a:rPr lang="en-US" altLang="zh-CN" sz="1400" i="1" dirty="0" smtClean="0"/>
              <a:t>i</a:t>
            </a:r>
            <a:r>
              <a:rPr lang="en-US" altLang="zh-CN" sz="1400" i="1" dirty="0"/>
              <a:t>+</a:t>
            </a:r>
            <a:r>
              <a:rPr lang="en-US" altLang="zh-CN" sz="1400" i="1" dirty="0" smtClean="0"/>
              <a:t>1]:</a:t>
            </a:r>
            <a:r>
              <a:rPr lang="en-US" altLang="zh-CN" sz="1400" i="1" dirty="0"/>
              <a:t/>
            </a:r>
            <a:br>
              <a:rPr lang="en-US" altLang="zh-CN" sz="1400" i="1" dirty="0"/>
            </a:br>
            <a:r>
              <a:rPr lang="en-US" altLang="zh-CN" sz="1400" i="1" dirty="0" smtClean="0"/>
              <a:t>		</a:t>
            </a:r>
            <a:r>
              <a:rPr lang="en-US" altLang="zh-CN" sz="1400" i="1" dirty="0" err="1" smtClean="0"/>
              <a:t>peak</a:t>
            </a:r>
            <a:r>
              <a:rPr lang="en-US" altLang="zh-CN" sz="1400" i="1" baseline="-25000" dirty="0" err="1" smtClean="0"/>
              <a:t>arr</a:t>
            </a:r>
            <a:r>
              <a:rPr lang="en-US" altLang="zh-CN" sz="1400" i="1" dirty="0" err="1" smtClean="0"/>
              <a:t>.append</a:t>
            </a:r>
            <a:r>
              <a:rPr lang="en-US" altLang="zh-CN" sz="1400" i="1" dirty="0"/>
              <a:t>(</a:t>
            </a:r>
            <a:r>
              <a:rPr lang="en-US" altLang="zh-CN" sz="1400" i="1" dirty="0" err="1"/>
              <a:t>rAs</a:t>
            </a:r>
            <a:r>
              <a:rPr lang="en-US" altLang="zh-CN" sz="1400" i="1" baseline="-25000" dirty="0" err="1"/>
              <a:t>arr</a:t>
            </a:r>
            <a:r>
              <a:rPr lang="en-US" altLang="zh-CN" sz="1400" i="1" dirty="0"/>
              <a:t>[</a:t>
            </a:r>
            <a:r>
              <a:rPr lang="en-US" altLang="zh-CN" sz="1400" i="1" dirty="0" err="1"/>
              <a:t>i</a:t>
            </a:r>
            <a:r>
              <a:rPr lang="en-US" altLang="zh-CN" sz="1400" i="1" dirty="0"/>
              <a:t>]</a:t>
            </a:r>
            <a:r>
              <a:rPr lang="en-US" altLang="zh-CN" sz="1400" i="1" dirty="0" smtClean="0"/>
              <a:t>)</a:t>
            </a:r>
          </a:p>
          <a:p>
            <a:endParaRPr lang="en-US" altLang="zh-CN" sz="1400" i="1" dirty="0"/>
          </a:p>
          <a:p>
            <a:r>
              <a:rPr lang="en-US" altLang="zh-CN" sz="1400" b="1" i="1" dirty="0" smtClean="0"/>
              <a:t>Feature 1: # of </a:t>
            </a:r>
            <a:r>
              <a:rPr lang="en-US" altLang="zh-CN" sz="1400" b="1" i="1" dirty="0" err="1" smtClean="0"/>
              <a:t>peak</a:t>
            </a:r>
            <a:r>
              <a:rPr lang="en-US" altLang="zh-CN" sz="1400" b="1" i="1" baseline="-25000" dirty="0" err="1" smtClean="0"/>
              <a:t>arr</a:t>
            </a:r>
            <a:r>
              <a:rPr lang="en-US" altLang="zh-CN" sz="1400" b="1" i="1" dirty="0" smtClean="0"/>
              <a:t> = </a:t>
            </a:r>
            <a:r>
              <a:rPr lang="en-US" altLang="zh-CN" sz="1400" b="1" i="1" dirty="0" err="1" smtClean="0"/>
              <a:t>len</a:t>
            </a:r>
            <a:r>
              <a:rPr lang="en-US" altLang="zh-CN" sz="1400" b="1" i="1" dirty="0" smtClean="0"/>
              <a:t>(</a:t>
            </a:r>
            <a:r>
              <a:rPr lang="en-US" altLang="zh-CN" sz="1400" b="1" i="1" dirty="0" err="1" smtClean="0"/>
              <a:t>peak</a:t>
            </a:r>
            <a:r>
              <a:rPr lang="en-US" altLang="zh-CN" sz="1400" b="1" i="1" baseline="-25000" dirty="0" err="1" smtClean="0"/>
              <a:t>arr</a:t>
            </a:r>
            <a:r>
              <a:rPr lang="en-US" altLang="zh-CN" sz="1400" b="1" i="1" dirty="0" smtClean="0"/>
              <a:t>)</a:t>
            </a:r>
            <a:endParaRPr lang="en-US" altLang="zh-CN" sz="1400" b="1" dirty="0"/>
          </a:p>
          <a:p>
            <a:endParaRPr kumimoji="1"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5097517" y="5447862"/>
            <a:ext cx="4046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Feature 2: </a:t>
            </a:r>
            <a:r>
              <a:rPr kumimoji="1" lang="en-US" altLang="zh-CN" b="1" dirty="0" err="1" smtClean="0"/>
              <a:t>min_accY</a:t>
            </a:r>
            <a:r>
              <a:rPr kumimoji="1" lang="en-US" altLang="zh-CN" b="1" dirty="0" smtClean="0"/>
              <a:t> = min(</a:t>
            </a:r>
            <a:r>
              <a:rPr kumimoji="1" lang="en-US" altLang="zh-CN" b="1" dirty="0" err="1" smtClean="0"/>
              <a:t>accY</a:t>
            </a:r>
            <a:r>
              <a:rPr kumimoji="1" lang="en-US" altLang="zh-CN" b="1" baseline="-25000" dirty="0" err="1" smtClean="0"/>
              <a:t>arr</a:t>
            </a:r>
            <a:r>
              <a:rPr kumimoji="1" lang="en-US" altLang="zh-CN" b="1" dirty="0" smtClean="0"/>
              <a:t>)</a:t>
            </a:r>
            <a:endParaRPr kumimoji="1"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4199192" y="736168"/>
            <a:ext cx="704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/>
              <a:t>rAs</a:t>
            </a:r>
            <a:r>
              <a:rPr lang="en-US" altLang="zh-CN" i="1" baseline="-25000" dirty="0" err="1"/>
              <a:t>arr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881510" y="3048001"/>
            <a:ext cx="819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/>
              <a:t>accY</a:t>
            </a:r>
            <a:r>
              <a:rPr lang="en-US" altLang="zh-CN" i="1" baseline="-25000" dirty="0" err="1"/>
              <a:t>arr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446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Classification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Decision tree</a:t>
            </a:r>
          </a:p>
          <a:p>
            <a:pPr lvl="1"/>
            <a:r>
              <a:rPr kumimoji="1" lang="en-US" altLang="zh-CN" dirty="0" smtClean="0"/>
              <a:t>Value = [</a:t>
            </a:r>
            <a:r>
              <a:rPr kumimoji="1" lang="en-US" altLang="zh-CN" dirty="0" err="1" smtClean="0"/>
              <a:t>so,si,do,di</a:t>
            </a:r>
            <a:r>
              <a:rPr kumimoji="1" lang="en-US" altLang="zh-CN" dirty="0" smtClean="0"/>
              <a:t>]</a:t>
            </a:r>
          </a:p>
        </p:txBody>
      </p:sp>
      <p:grpSp>
        <p:nvGrpSpPr>
          <p:cNvPr id="57" name="组 56"/>
          <p:cNvGrpSpPr/>
          <p:nvPr/>
        </p:nvGrpSpPr>
        <p:grpSpPr>
          <a:xfrm>
            <a:off x="597339" y="3010929"/>
            <a:ext cx="7740868" cy="3223456"/>
            <a:chOff x="1378607" y="2119586"/>
            <a:chExt cx="7740868" cy="3223456"/>
          </a:xfrm>
        </p:grpSpPr>
        <p:sp>
          <p:nvSpPr>
            <p:cNvPr id="4" name="矩形 3"/>
            <p:cNvSpPr/>
            <p:nvPr/>
          </p:nvSpPr>
          <p:spPr>
            <a:xfrm>
              <a:off x="3976413" y="2119586"/>
              <a:ext cx="2198414" cy="595586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1" dirty="0" smtClean="0">
                  <a:solidFill>
                    <a:schemeClr val="tx1"/>
                  </a:solidFill>
                </a:rPr>
                <a:t># of </a:t>
              </a:r>
              <a:r>
                <a:rPr lang="en-US" altLang="zh-CN" sz="1400" i="1" dirty="0" err="1" smtClean="0">
                  <a:solidFill>
                    <a:schemeClr val="tx1"/>
                  </a:solidFill>
                </a:rPr>
                <a:t>peak</a:t>
              </a:r>
              <a:r>
                <a:rPr lang="en-US" altLang="zh-CN" sz="1400" i="1" baseline="-25000" dirty="0" err="1" smtClean="0">
                  <a:solidFill>
                    <a:schemeClr val="tx1"/>
                  </a:solidFill>
                </a:rPr>
                <a:t>arr</a:t>
              </a:r>
              <a:r>
                <a:rPr lang="en-US" altLang="zh-CN" sz="1400" i="1" dirty="0" smtClean="0">
                  <a:solidFill>
                    <a:schemeClr val="tx1"/>
                  </a:solidFill>
                </a:rPr>
                <a:t>&gt;=</a:t>
              </a:r>
              <a:r>
                <a:rPr lang="en-US" altLang="zh-CN" sz="1400" i="1" dirty="0" err="1" smtClean="0">
                  <a:solidFill>
                    <a:schemeClr val="tx1"/>
                  </a:solidFill>
                </a:rPr>
                <a:t>peakThresh</a:t>
              </a:r>
              <a:endParaRPr kumimoji="1"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59456" y="3559504"/>
              <a:ext cx="1956676" cy="595586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i="1" dirty="0" err="1" smtClean="0">
                  <a:solidFill>
                    <a:srgbClr val="000000"/>
                  </a:solidFill>
                </a:rPr>
                <a:t>min_accY</a:t>
              </a:r>
              <a:r>
                <a:rPr kumimoji="1" lang="en-US" altLang="zh-CN" sz="1400" i="1" dirty="0" smtClean="0">
                  <a:solidFill>
                    <a:srgbClr val="000000"/>
                  </a:solidFill>
                </a:rPr>
                <a:t>&lt;</a:t>
              </a:r>
              <a:r>
                <a:rPr kumimoji="1" lang="en-US" altLang="zh-CN" sz="1400" i="1" dirty="0" err="1" smtClean="0">
                  <a:solidFill>
                    <a:srgbClr val="000000"/>
                  </a:solidFill>
                </a:rPr>
                <a:t>accY</a:t>
              </a:r>
              <a:r>
                <a:rPr kumimoji="1" lang="en-US" altLang="zh-CN" sz="1400" i="1" dirty="0" smtClean="0">
                  <a:solidFill>
                    <a:srgbClr val="000000"/>
                  </a:solidFill>
                </a:rPr>
                <a:t> thresh</a:t>
              </a:r>
            </a:p>
            <a:p>
              <a:pPr algn="ctr"/>
              <a:r>
                <a:rPr kumimoji="1" lang="en-US" altLang="zh-CN" sz="1400" i="1" dirty="0" smtClean="0">
                  <a:solidFill>
                    <a:srgbClr val="000000"/>
                  </a:solidFill>
                </a:rPr>
                <a:t>Value = [0,0,1,1]</a:t>
              </a:r>
              <a:endParaRPr kumimoji="1" lang="zh-CN" altLang="en-US" sz="1400" i="1" dirty="0">
                <a:solidFill>
                  <a:srgbClr val="000000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174827" y="3559504"/>
              <a:ext cx="2154621" cy="595586"/>
            </a:xfrm>
            <a:prstGeom prst="rect">
              <a:avLst/>
            </a:prstGeom>
            <a:noFill/>
            <a:ln w="19050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i="1" dirty="0" err="1">
                  <a:solidFill>
                    <a:srgbClr val="000000"/>
                  </a:solidFill>
                </a:rPr>
                <a:t>min_accY</a:t>
              </a:r>
              <a:r>
                <a:rPr kumimoji="1" lang="en-US" altLang="zh-CN" sz="1400" i="1" dirty="0">
                  <a:solidFill>
                    <a:srgbClr val="000000"/>
                  </a:solidFill>
                </a:rPr>
                <a:t>&lt;</a:t>
              </a:r>
              <a:r>
                <a:rPr kumimoji="1" lang="en-US" altLang="zh-CN" sz="1400" i="1" dirty="0" err="1">
                  <a:solidFill>
                    <a:srgbClr val="000000"/>
                  </a:solidFill>
                </a:rPr>
                <a:t>accY</a:t>
              </a:r>
              <a:r>
                <a:rPr kumimoji="1" lang="en-US" altLang="zh-CN" sz="1400" i="1" dirty="0">
                  <a:solidFill>
                    <a:srgbClr val="000000"/>
                  </a:solidFill>
                </a:rPr>
                <a:t> </a:t>
              </a:r>
              <a:r>
                <a:rPr kumimoji="1" lang="en-US" altLang="zh-CN" sz="1400" i="1" dirty="0" smtClean="0">
                  <a:solidFill>
                    <a:srgbClr val="000000"/>
                  </a:solidFill>
                </a:rPr>
                <a:t>thresh</a:t>
              </a:r>
            </a:p>
            <a:p>
              <a:pPr algn="ctr"/>
              <a:r>
                <a:rPr kumimoji="1" lang="en-US" altLang="zh-CN" sz="1400" i="1" dirty="0" smtClean="0">
                  <a:solidFill>
                    <a:srgbClr val="000000"/>
                  </a:solidFill>
                </a:rPr>
                <a:t>Value = [1,1,0,0]</a:t>
              </a:r>
              <a:endParaRPr kumimoji="1" lang="zh-CN" altLang="en-US" sz="1400" i="1" dirty="0">
                <a:solidFill>
                  <a:srgbClr val="000000"/>
                </a:solidFill>
              </a:endParaRPr>
            </a:p>
          </p:txBody>
        </p:sp>
        <p:cxnSp>
          <p:nvCxnSpPr>
            <p:cNvPr id="8" name="直线箭头连接符 7"/>
            <p:cNvCxnSpPr>
              <a:stCxn id="4" idx="2"/>
              <a:endCxn id="5" idx="0"/>
            </p:cNvCxnSpPr>
            <p:nvPr/>
          </p:nvCxnSpPr>
          <p:spPr>
            <a:xfrm flipH="1">
              <a:off x="2837794" y="2715172"/>
              <a:ext cx="2237826" cy="84433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/>
            <p:cNvCxnSpPr>
              <a:stCxn id="4" idx="2"/>
              <a:endCxn id="6" idx="0"/>
            </p:cNvCxnSpPr>
            <p:nvPr/>
          </p:nvCxnSpPr>
          <p:spPr>
            <a:xfrm>
              <a:off x="5075620" y="2715172"/>
              <a:ext cx="2176518" cy="84433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3308569" y="2893114"/>
              <a:ext cx="75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True</a:t>
              </a:r>
              <a:endParaRPr kumimoji="1"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174827" y="2893114"/>
              <a:ext cx="95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False</a:t>
              </a:r>
              <a:endParaRPr kumimoji="1" lang="zh-CN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1378607" y="4840890"/>
              <a:ext cx="1459187" cy="492234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i="1" dirty="0" smtClean="0">
                  <a:solidFill>
                    <a:srgbClr val="000000"/>
                  </a:solidFill>
                </a:rPr>
                <a:t>Value = [0,0,0,1]</a:t>
              </a:r>
              <a:endParaRPr kumimoji="1" lang="zh-CN" altLang="en-US" sz="1400" i="1" dirty="0">
                <a:solidFill>
                  <a:srgbClr val="00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91070" y="4830380"/>
              <a:ext cx="1388240" cy="502744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i="1" dirty="0" smtClean="0">
                  <a:solidFill>
                    <a:srgbClr val="000000"/>
                  </a:solidFill>
                </a:rPr>
                <a:t>Value = [0,0,1,0]</a:t>
              </a:r>
              <a:endParaRPr kumimoji="1" lang="zh-CN" altLang="en-US" sz="1400" i="1" dirty="0">
                <a:solidFill>
                  <a:srgbClr val="00000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686096" y="4953877"/>
              <a:ext cx="1566042" cy="389165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i="1" dirty="0" smtClean="0">
                  <a:solidFill>
                    <a:srgbClr val="000000"/>
                  </a:solidFill>
                </a:rPr>
                <a:t>Value = [0,1,0,0]</a:t>
              </a:r>
              <a:endParaRPr kumimoji="1" lang="zh-CN" altLang="en-US" sz="1400" i="1" dirty="0">
                <a:solidFill>
                  <a:srgbClr val="000000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539420" y="4953877"/>
              <a:ext cx="1580055" cy="352095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i="1" dirty="0" smtClean="0">
                  <a:solidFill>
                    <a:srgbClr val="000000"/>
                  </a:solidFill>
                </a:rPr>
                <a:t>Value = [1,0,0,0]</a:t>
              </a:r>
              <a:endParaRPr kumimoji="1" lang="zh-CN" altLang="en-US" sz="1400" i="1" dirty="0">
                <a:solidFill>
                  <a:srgbClr val="000000"/>
                </a:solidFill>
              </a:endParaRPr>
            </a:p>
          </p:txBody>
        </p:sp>
        <p:cxnSp>
          <p:nvCxnSpPr>
            <p:cNvPr id="21" name="直线箭头连接符 20"/>
            <p:cNvCxnSpPr>
              <a:stCxn id="5" idx="2"/>
              <a:endCxn id="16" idx="0"/>
            </p:cNvCxnSpPr>
            <p:nvPr/>
          </p:nvCxnSpPr>
          <p:spPr>
            <a:xfrm flipH="1">
              <a:off x="2108201" y="4155090"/>
              <a:ext cx="729593" cy="68580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>
              <a:stCxn id="5" idx="2"/>
              <a:endCxn id="17" idx="0"/>
            </p:cNvCxnSpPr>
            <p:nvPr/>
          </p:nvCxnSpPr>
          <p:spPr>
            <a:xfrm>
              <a:off x="2837794" y="4155090"/>
              <a:ext cx="847396" cy="67529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箭头连接符 24"/>
            <p:cNvCxnSpPr>
              <a:stCxn id="6" idx="2"/>
              <a:endCxn id="18" idx="0"/>
            </p:cNvCxnSpPr>
            <p:nvPr/>
          </p:nvCxnSpPr>
          <p:spPr>
            <a:xfrm flipH="1">
              <a:off x="6469117" y="4155090"/>
              <a:ext cx="783021" cy="79878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箭头连接符 26"/>
            <p:cNvCxnSpPr>
              <a:stCxn id="6" idx="2"/>
              <a:endCxn id="19" idx="0"/>
            </p:cNvCxnSpPr>
            <p:nvPr/>
          </p:nvCxnSpPr>
          <p:spPr>
            <a:xfrm>
              <a:off x="7252138" y="4155090"/>
              <a:ext cx="1077310" cy="79878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1859456" y="4155090"/>
              <a:ext cx="75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True</a:t>
              </a:r>
              <a:endParaRPr kumimoji="1"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35764" y="4260193"/>
              <a:ext cx="95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False</a:t>
              </a:r>
              <a:endParaRPr kumimoji="1" lang="zh-CN" altLang="en-US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280103" y="4192612"/>
              <a:ext cx="9599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False</a:t>
              </a:r>
              <a:endParaRPr kumimoji="1"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244897" y="4282684"/>
              <a:ext cx="75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True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8067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254" y="35035"/>
            <a:ext cx="3571766" cy="767638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Validation</a:t>
            </a:r>
            <a:endParaRPr kumimoji="1" lang="zh-CN" altLang="en-US" sz="36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505252"/>
              </p:ext>
            </p:extLst>
          </p:nvPr>
        </p:nvGraphicFramePr>
        <p:xfrm>
          <a:off x="586827" y="1198208"/>
          <a:ext cx="3661104" cy="499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76"/>
                <a:gridCol w="915276"/>
                <a:gridCol w="915276"/>
                <a:gridCol w="915276"/>
              </a:tblGrid>
              <a:tr h="380326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Single</a:t>
                      </a:r>
                      <a:r>
                        <a:rPr lang="en-US" altLang="zh-CN" sz="1100" baseline="0" dirty="0" smtClean="0"/>
                        <a:t> Outside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Single Inside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Double Outside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Double Inside</a:t>
                      </a:r>
                      <a:endParaRPr lang="zh-CN" altLang="en-US" sz="1100" dirty="0"/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100%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100%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100%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100%</a:t>
                      </a:r>
                      <a:endParaRPr lang="zh-CN" altLang="en-US" sz="12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39273"/>
              </p:ext>
            </p:extLst>
          </p:nvPr>
        </p:nvGraphicFramePr>
        <p:xfrm>
          <a:off x="4747173" y="1198213"/>
          <a:ext cx="3735112" cy="4990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778"/>
                <a:gridCol w="933778"/>
                <a:gridCol w="933778"/>
                <a:gridCol w="933778"/>
              </a:tblGrid>
              <a:tr h="427805"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Single</a:t>
                      </a:r>
                      <a:r>
                        <a:rPr lang="en-US" altLang="zh-CN" sz="1050" baseline="0" dirty="0" smtClean="0"/>
                        <a:t> Outside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Single Inside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Double Outside</a:t>
                      </a:r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50" dirty="0" smtClean="0"/>
                        <a:t>Double Inside</a:t>
                      </a:r>
                      <a:endParaRPr lang="zh-CN" altLang="en-US" sz="1050" dirty="0"/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1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235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100%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100%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20%</a:t>
                      </a:r>
                      <a:endParaRPr lang="zh-CN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 smtClean="0"/>
                        <a:t>80%</a:t>
                      </a:r>
                      <a:endParaRPr lang="zh-CN" altLang="en-US" sz="11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918137" y="6188840"/>
            <a:ext cx="109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free hand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60124" y="6156574"/>
            <a:ext cx="234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Holding steering wheel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657251" y="96345"/>
            <a:ext cx="182706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/>
              <a:t>Trigger </a:t>
            </a:r>
            <a:r>
              <a:rPr kumimoji="1" lang="en-US" altLang="zh-CN" sz="1400" b="1" dirty="0"/>
              <a:t>t</a:t>
            </a:r>
            <a:r>
              <a:rPr kumimoji="1" lang="en-US" altLang="zh-CN" sz="1400" b="1" dirty="0" smtClean="0"/>
              <a:t>hreshold = 10</a:t>
            </a:r>
          </a:p>
          <a:p>
            <a:r>
              <a:rPr kumimoji="1" lang="en-US" altLang="zh-CN" sz="1400" b="1" dirty="0" smtClean="0"/>
              <a:t>Data period  = 1s</a:t>
            </a:r>
          </a:p>
          <a:p>
            <a:r>
              <a:rPr kumimoji="1" lang="en-US" altLang="zh-CN" sz="1400" b="1" dirty="0" err="1" smtClean="0"/>
              <a:t>peakThresh</a:t>
            </a:r>
            <a:r>
              <a:rPr kumimoji="1" lang="en-US" altLang="zh-CN" sz="1400" b="1" dirty="0" smtClean="0"/>
              <a:t> = 2</a:t>
            </a:r>
          </a:p>
          <a:p>
            <a:r>
              <a:rPr kumimoji="1" lang="en-US" altLang="zh-CN" sz="1400" b="1" i="1" dirty="0" err="1">
                <a:solidFill>
                  <a:srgbClr val="000000"/>
                </a:solidFill>
              </a:rPr>
              <a:t>accY</a:t>
            </a:r>
            <a:r>
              <a:rPr kumimoji="1" lang="en-US" altLang="zh-CN" sz="1400" b="1" i="1" dirty="0">
                <a:solidFill>
                  <a:srgbClr val="000000"/>
                </a:solidFill>
              </a:rPr>
              <a:t> </a:t>
            </a:r>
            <a:r>
              <a:rPr kumimoji="1" lang="en-US" altLang="zh-CN" sz="1400" b="1" i="1" dirty="0" smtClean="0">
                <a:solidFill>
                  <a:srgbClr val="000000"/>
                </a:solidFill>
              </a:rPr>
              <a:t>thresh = -15</a:t>
            </a:r>
            <a:endParaRPr kumimoji="1" lang="en-US" altLang="zh-CN" sz="1400" b="1" dirty="0" smtClean="0"/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4929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061"/>
            <a:ext cx="3362851" cy="1143000"/>
          </a:xfrm>
        </p:spPr>
        <p:txBody>
          <a:bodyPr>
            <a:normAutofit/>
          </a:bodyPr>
          <a:lstStyle/>
          <a:p>
            <a:r>
              <a:rPr kumimoji="1" lang="en-US" altLang="zh-CN" sz="3600" dirty="0" smtClean="0"/>
              <a:t>Validation</a:t>
            </a:r>
            <a:endParaRPr kumimoji="1" lang="zh-CN" altLang="en-US" sz="36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291174"/>
              </p:ext>
            </p:extLst>
          </p:nvPr>
        </p:nvGraphicFramePr>
        <p:xfrm>
          <a:off x="283292" y="1504760"/>
          <a:ext cx="3661104" cy="499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276"/>
                <a:gridCol w="915276"/>
                <a:gridCol w="915276"/>
                <a:gridCol w="915276"/>
              </a:tblGrid>
              <a:tr h="380326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Single</a:t>
                      </a:r>
                      <a:r>
                        <a:rPr lang="en-US" altLang="zh-CN" sz="1100" baseline="0" dirty="0" smtClean="0"/>
                        <a:t> Outside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Single Inside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Double Outside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Double Inside</a:t>
                      </a:r>
                      <a:endParaRPr lang="zh-CN" altLang="en-US" sz="1100" dirty="0"/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FF0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100%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100%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90%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100%</a:t>
                      </a:r>
                      <a:endParaRPr lang="zh-CN" altLang="en-US" sz="12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3221"/>
              </p:ext>
            </p:extLst>
          </p:nvPr>
        </p:nvGraphicFramePr>
        <p:xfrm>
          <a:off x="4304486" y="1504760"/>
          <a:ext cx="4104395" cy="499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879"/>
                <a:gridCol w="820879"/>
                <a:gridCol w="820879"/>
                <a:gridCol w="820879"/>
                <a:gridCol w="820879"/>
              </a:tblGrid>
              <a:tr h="380326"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Single</a:t>
                      </a:r>
                      <a:r>
                        <a:rPr lang="en-US" altLang="zh-CN" sz="1100" baseline="0" dirty="0" smtClean="0"/>
                        <a:t> Outside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Single Inside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Double Outside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/>
                        <a:t>Double Inside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 smtClean="0">
                          <a:solidFill>
                            <a:srgbClr val="0000FF"/>
                          </a:solidFill>
                        </a:rPr>
                        <a:t>Single Inside</a:t>
                      </a:r>
                      <a:endParaRPr lang="zh-CN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00FF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00FF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00FF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FF0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00FF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00FF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FF0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00FF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00FF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00FF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00FF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DO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8000"/>
                          </a:solidFill>
                        </a:rPr>
                        <a:t>DI</a:t>
                      </a:r>
                      <a:endParaRPr lang="zh-CN" altLang="en-US" sz="12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solidFill>
                            <a:srgbClr val="0000FF"/>
                          </a:solidFill>
                        </a:rPr>
                        <a:t>SI</a:t>
                      </a:r>
                      <a:endParaRPr lang="zh-CN" altLang="en-US" sz="12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80326"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100%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70%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90%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100%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rgbClr val="0000FF"/>
                          </a:solidFill>
                        </a:rPr>
                        <a:t>90%</a:t>
                      </a:r>
                      <a:endParaRPr lang="zh-CN" altLang="en-US" sz="1200" dirty="0" smtClean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918137" y="6469116"/>
            <a:ext cx="109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free hand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404208" y="6436850"/>
            <a:ext cx="234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Holding steering wheel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362851" y="140201"/>
            <a:ext cx="17360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 smtClean="0"/>
              <a:t>Trigger </a:t>
            </a:r>
            <a:r>
              <a:rPr kumimoji="1" lang="en-US" altLang="zh-CN" sz="1400" b="1" dirty="0"/>
              <a:t>t</a:t>
            </a:r>
            <a:r>
              <a:rPr kumimoji="1" lang="en-US" altLang="zh-CN" sz="1400" b="1" dirty="0" smtClean="0"/>
              <a:t>hreshold = 6</a:t>
            </a:r>
          </a:p>
          <a:p>
            <a:r>
              <a:rPr kumimoji="1" lang="en-US" altLang="zh-CN" sz="1400" b="1" dirty="0" smtClean="0"/>
              <a:t>Data period  = 1s</a:t>
            </a:r>
          </a:p>
          <a:p>
            <a:r>
              <a:rPr kumimoji="1" lang="en-US" altLang="zh-CN" sz="1400" b="1" dirty="0" err="1" smtClean="0"/>
              <a:t>peakThresh</a:t>
            </a:r>
            <a:r>
              <a:rPr kumimoji="1" lang="en-US" altLang="zh-CN" sz="1400" b="1" dirty="0" smtClean="0"/>
              <a:t> = 2</a:t>
            </a:r>
          </a:p>
          <a:p>
            <a:r>
              <a:rPr kumimoji="1" lang="en-US" altLang="zh-CN" sz="1400" b="1" i="1" dirty="0" err="1">
                <a:solidFill>
                  <a:srgbClr val="000000"/>
                </a:solidFill>
              </a:rPr>
              <a:t>accY</a:t>
            </a:r>
            <a:r>
              <a:rPr kumimoji="1" lang="en-US" altLang="zh-CN" sz="1400" b="1" i="1" dirty="0">
                <a:solidFill>
                  <a:srgbClr val="000000"/>
                </a:solidFill>
              </a:rPr>
              <a:t> </a:t>
            </a:r>
            <a:r>
              <a:rPr kumimoji="1" lang="en-US" altLang="zh-CN" sz="1400" b="1" i="1" dirty="0" smtClean="0">
                <a:solidFill>
                  <a:srgbClr val="000000"/>
                </a:solidFill>
              </a:rPr>
              <a:t>thresh = -15</a:t>
            </a:r>
            <a:endParaRPr kumimoji="1" lang="en-US" altLang="zh-CN" sz="1400" b="1" dirty="0" smtClean="0"/>
          </a:p>
          <a:p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063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Grip gesture</a:t>
            </a:r>
            <a:endParaRPr kumimoji="1"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6110103" y="1360563"/>
            <a:ext cx="2473646" cy="1676400"/>
            <a:chOff x="6060754" y="2667000"/>
            <a:chExt cx="2473646" cy="167640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1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2667000"/>
              <a:ext cx="22098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Down Arrow 9"/>
            <p:cNvSpPr/>
            <p:nvPr/>
          </p:nvSpPr>
          <p:spPr>
            <a:xfrm rot="6820337">
              <a:off x="6220856" y="3181777"/>
              <a:ext cx="160280" cy="480484"/>
            </a:xfrm>
            <a:prstGeom prst="down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Curved Down Arrow 11"/>
            <p:cNvSpPr/>
            <p:nvPr/>
          </p:nvSpPr>
          <p:spPr>
            <a:xfrm rot="13885365">
              <a:off x="6647654" y="3039253"/>
              <a:ext cx="463453" cy="269856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57200" y="1734207"/>
            <a:ext cx="4806731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Issues:</a:t>
            </a:r>
          </a:p>
          <a:p>
            <a:pPr marL="742950" lvl="1" indent="-285750">
              <a:buFont typeface="Symbol" charset="2"/>
              <a:buChar char="-"/>
            </a:pPr>
            <a:r>
              <a:rPr kumimoji="1" lang="en-US" altLang="zh-CN" dirty="0" smtClean="0"/>
              <a:t>Watch tightness and position variability has a significant effect on the sensor results</a:t>
            </a:r>
          </a:p>
          <a:p>
            <a:pPr marL="742950" lvl="1" indent="-285750">
              <a:buFont typeface="Arial"/>
              <a:buChar char="•"/>
            </a:pPr>
            <a:endParaRPr kumimoji="1" lang="en-US" altLang="zh-CN" dirty="0"/>
          </a:p>
          <a:p>
            <a:pPr marL="742950" lvl="1" indent="-285750">
              <a:buFont typeface="Symbol" charset="2"/>
              <a:buChar char="-"/>
            </a:pPr>
            <a:r>
              <a:rPr kumimoji="1" lang="en-US" altLang="zh-CN" dirty="0" smtClean="0"/>
              <a:t>High order integrate of sensor value decrease the sensor accuracy dramatically.</a:t>
            </a:r>
          </a:p>
          <a:p>
            <a:pPr marL="742950" lvl="1" indent="-285750">
              <a:buFont typeface="Arial"/>
              <a:buChar char="•"/>
            </a:pPr>
            <a:endParaRPr kumimoji="1" lang="en-US" altLang="zh-CN" dirty="0"/>
          </a:p>
          <a:p>
            <a:pPr marL="742950" lvl="1" indent="-285750">
              <a:buFont typeface="Arial"/>
              <a:buChar char="•"/>
            </a:pPr>
            <a:endParaRPr kumimoji="1" lang="en-US" altLang="zh-CN" dirty="0" smtClean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408" y="4142169"/>
            <a:ext cx="3296006" cy="257922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08" y="4142169"/>
            <a:ext cx="3326962" cy="25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9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Demo 1</a:t>
            </a:r>
            <a:endParaRPr kumimoji="1" lang="zh-CN" altLang="en-US" dirty="0"/>
          </a:p>
        </p:txBody>
      </p:sp>
      <p:pic>
        <p:nvPicPr>
          <p:cNvPr id="3" name="swang_hand_gestur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3946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83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Demo 2</a:t>
            </a:r>
            <a:endParaRPr kumimoji="1" lang="zh-CN" altLang="en-US" dirty="0"/>
          </a:p>
        </p:txBody>
      </p:sp>
      <p:pic>
        <p:nvPicPr>
          <p:cNvPr id="4" name="Gesture control music player in vehicl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0888" y="1358654"/>
            <a:ext cx="2951654" cy="5233312"/>
          </a:xfrm>
        </p:spPr>
      </p:pic>
    </p:spTree>
    <p:extLst>
      <p:ext uri="{BB962C8B-B14F-4D97-AF65-F5344CB8AC3E}">
        <p14:creationId xmlns:p14="http://schemas.microsoft.com/office/powerpoint/2010/main" val="235174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Project introduction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Allow a driver wearing a smart watch to use wrist and hand gestures to navigate through a watch app while keeping the watch bearing hand on the steering wheel.</a:t>
            </a:r>
          </a:p>
          <a:p>
            <a:endParaRPr kumimoji="1" lang="en-US" altLang="zh-CN" dirty="0"/>
          </a:p>
        </p:txBody>
      </p:sp>
      <p:grpSp>
        <p:nvGrpSpPr>
          <p:cNvPr id="7" name="组 6"/>
          <p:cNvGrpSpPr/>
          <p:nvPr/>
        </p:nvGrpSpPr>
        <p:grpSpPr>
          <a:xfrm>
            <a:off x="533400" y="4017546"/>
            <a:ext cx="2209800" cy="1676400"/>
            <a:chOff x="533400" y="3916855"/>
            <a:chExt cx="2209800" cy="1676400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1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916855"/>
              <a:ext cx="22098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Curved Right Arrow 8"/>
            <p:cNvSpPr/>
            <p:nvPr/>
          </p:nvSpPr>
          <p:spPr>
            <a:xfrm rot="7046738">
              <a:off x="797937" y="4376731"/>
              <a:ext cx="304800" cy="609600"/>
            </a:xfrm>
            <a:prstGeom prst="curvedRigh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3394841" y="4017546"/>
            <a:ext cx="2209800" cy="1676400"/>
            <a:chOff x="609600" y="4419600"/>
            <a:chExt cx="2209800" cy="167640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1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419600"/>
              <a:ext cx="22098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Curved Down Arrow 15"/>
            <p:cNvSpPr/>
            <p:nvPr/>
          </p:nvSpPr>
          <p:spPr>
            <a:xfrm rot="1854055">
              <a:off x="781874" y="5096116"/>
              <a:ext cx="637075" cy="288440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6122065" y="4030717"/>
            <a:ext cx="2473646" cy="1676400"/>
            <a:chOff x="6060754" y="2667000"/>
            <a:chExt cx="2473646" cy="1676400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1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2667000"/>
              <a:ext cx="2209800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Down Arrow 9"/>
            <p:cNvSpPr/>
            <p:nvPr/>
          </p:nvSpPr>
          <p:spPr>
            <a:xfrm rot="6820337">
              <a:off x="6220856" y="3181777"/>
              <a:ext cx="160280" cy="480484"/>
            </a:xfrm>
            <a:prstGeom prst="down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Curved Down Arrow 11"/>
            <p:cNvSpPr/>
            <p:nvPr/>
          </p:nvSpPr>
          <p:spPr>
            <a:xfrm rot="13885365">
              <a:off x="6647654" y="3039253"/>
              <a:ext cx="463453" cy="269856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09600" y="5938345"/>
            <a:ext cx="2785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Single / double outside rotation</a:t>
            </a:r>
            <a:endParaRPr kumimoji="1"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517467" y="5936856"/>
            <a:ext cx="2420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Single / double inside rotation</a:t>
            </a:r>
            <a:endParaRPr kumimoji="1" lang="zh-CN" altLang="en-US" sz="1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120759" y="5919720"/>
            <a:ext cx="136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Grip gesture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3313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Current status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Current status:</a:t>
            </a:r>
          </a:p>
          <a:p>
            <a:pPr lvl="1"/>
            <a:r>
              <a:rPr kumimoji="1" lang="en-US" altLang="zh-CN" dirty="0" smtClean="0"/>
              <a:t>Free hand gesture classification</a:t>
            </a:r>
          </a:p>
          <a:p>
            <a:pPr lvl="2"/>
            <a:r>
              <a:rPr kumimoji="1" lang="en-US" altLang="zh-CN" dirty="0" smtClean="0"/>
              <a:t>Single outside</a:t>
            </a:r>
          </a:p>
          <a:p>
            <a:pPr lvl="2"/>
            <a:r>
              <a:rPr kumimoji="1" lang="en-US" altLang="zh-CN" dirty="0" smtClean="0"/>
              <a:t>Single inside</a:t>
            </a:r>
          </a:p>
          <a:p>
            <a:pPr lvl="2"/>
            <a:r>
              <a:rPr kumimoji="1" lang="en-US" altLang="zh-CN" dirty="0" smtClean="0"/>
              <a:t>Double outside</a:t>
            </a:r>
          </a:p>
          <a:p>
            <a:pPr lvl="2"/>
            <a:r>
              <a:rPr kumimoji="1" lang="en-US" altLang="zh-CN" dirty="0" smtClean="0"/>
              <a:t>Double inside</a:t>
            </a:r>
          </a:p>
          <a:p>
            <a:pPr lvl="2"/>
            <a:r>
              <a:rPr kumimoji="1" lang="en-US" altLang="zh-CN" dirty="0" smtClean="0"/>
              <a:t>Grip</a:t>
            </a:r>
          </a:p>
          <a:p>
            <a:pPr lvl="1"/>
            <a:r>
              <a:rPr kumimoji="1" lang="en-US" altLang="zh-CN" dirty="0" smtClean="0"/>
              <a:t>Simple implementation using SDL</a:t>
            </a:r>
          </a:p>
        </p:txBody>
      </p:sp>
    </p:spTree>
    <p:extLst>
      <p:ext uri="{BB962C8B-B14F-4D97-AF65-F5344CB8AC3E}">
        <p14:creationId xmlns:p14="http://schemas.microsoft.com/office/powerpoint/2010/main" val="13577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4689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System flow chart</a:t>
            </a:r>
            <a:endParaRPr kumimoji="1" lang="zh-CN" altLang="en-US" dirty="0"/>
          </a:p>
        </p:txBody>
      </p:sp>
      <p:grpSp>
        <p:nvGrpSpPr>
          <p:cNvPr id="4" name="Group 34"/>
          <p:cNvGrpSpPr/>
          <p:nvPr/>
        </p:nvGrpSpPr>
        <p:grpSpPr>
          <a:xfrm>
            <a:off x="723899" y="1238290"/>
            <a:ext cx="7772401" cy="5187042"/>
            <a:chOff x="685799" y="1442358"/>
            <a:chExt cx="7772401" cy="5187042"/>
          </a:xfrm>
        </p:grpSpPr>
        <p:sp>
          <p:nvSpPr>
            <p:cNvPr id="5" name="Rounded Rectangle 4"/>
            <p:cNvSpPr/>
            <p:nvPr/>
          </p:nvSpPr>
          <p:spPr>
            <a:xfrm>
              <a:off x="1077686" y="1442358"/>
              <a:ext cx="1828800" cy="533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Raw data collection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1725386" y="2100947"/>
              <a:ext cx="5334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077686" y="2547258"/>
              <a:ext cx="1828800" cy="533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Data processing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1725386" y="3268437"/>
              <a:ext cx="5334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077686" y="3722914"/>
              <a:ext cx="1828800" cy="533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Extract statistic features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077686" y="5943600"/>
              <a:ext cx="1828800" cy="533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Build classifier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7"/>
            <p:cNvSpPr/>
            <p:nvPr/>
          </p:nvSpPr>
          <p:spPr>
            <a:xfrm>
              <a:off x="1077686" y="4942114"/>
              <a:ext cx="1828800" cy="533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Correlation analysis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Down Arrow 18"/>
            <p:cNvSpPr/>
            <p:nvPr/>
          </p:nvSpPr>
          <p:spPr>
            <a:xfrm>
              <a:off x="1725386" y="4457701"/>
              <a:ext cx="5334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9"/>
            <p:cNvSpPr/>
            <p:nvPr/>
          </p:nvSpPr>
          <p:spPr>
            <a:xfrm>
              <a:off x="3962400" y="3320144"/>
              <a:ext cx="1828800" cy="533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Data processing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Down Arrow 20"/>
            <p:cNvSpPr/>
            <p:nvPr/>
          </p:nvSpPr>
          <p:spPr>
            <a:xfrm>
              <a:off x="4610100" y="4041323"/>
              <a:ext cx="5334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21"/>
            <p:cNvSpPr/>
            <p:nvPr/>
          </p:nvSpPr>
          <p:spPr>
            <a:xfrm>
              <a:off x="3962400" y="4495800"/>
              <a:ext cx="1828800" cy="533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Extract required features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24"/>
            <p:cNvSpPr/>
            <p:nvPr/>
          </p:nvSpPr>
          <p:spPr>
            <a:xfrm>
              <a:off x="6477000" y="4495800"/>
              <a:ext cx="1828800" cy="5334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Error analysis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Down Arrow 25"/>
            <p:cNvSpPr/>
            <p:nvPr/>
          </p:nvSpPr>
          <p:spPr>
            <a:xfrm>
              <a:off x="1725386" y="5562600"/>
              <a:ext cx="5334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Bent Arrow 26"/>
            <p:cNvSpPr/>
            <p:nvPr/>
          </p:nvSpPr>
          <p:spPr>
            <a:xfrm rot="5400000">
              <a:off x="3248027" y="1372966"/>
              <a:ext cx="1657342" cy="2133604"/>
            </a:xfrm>
            <a:prstGeom prst="bentArrow">
              <a:avLst>
                <a:gd name="adj1" fmla="val 12520"/>
                <a:gd name="adj2" fmla="val 14516"/>
                <a:gd name="adj3" fmla="val 25203"/>
                <a:gd name="adj4" fmla="val 448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Down Arrow 27"/>
            <p:cNvSpPr/>
            <p:nvPr/>
          </p:nvSpPr>
          <p:spPr>
            <a:xfrm rot="3288472">
              <a:off x="3181021" y="4831449"/>
              <a:ext cx="381000" cy="12573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Bent-Up Arrow 30"/>
            <p:cNvSpPr/>
            <p:nvPr/>
          </p:nvSpPr>
          <p:spPr>
            <a:xfrm>
              <a:off x="3211286" y="5105400"/>
              <a:ext cx="4572000" cy="1281774"/>
            </a:xfrm>
            <a:prstGeom prst="bentUpArrow">
              <a:avLst>
                <a:gd name="adj1" fmla="val 16415"/>
                <a:gd name="adj2" fmla="val 17781"/>
                <a:gd name="adj3" fmla="val 233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32"/>
            <p:cNvSpPr/>
            <p:nvPr/>
          </p:nvSpPr>
          <p:spPr>
            <a:xfrm>
              <a:off x="685799" y="2405747"/>
              <a:ext cx="2685721" cy="4223653"/>
            </a:xfrm>
            <a:prstGeom prst="roundRect">
              <a:avLst/>
            </a:prstGeom>
            <a:solidFill>
              <a:srgbClr val="92D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33"/>
            <p:cNvSpPr/>
            <p:nvPr/>
          </p:nvSpPr>
          <p:spPr>
            <a:xfrm>
              <a:off x="3791279" y="2666999"/>
              <a:ext cx="4666921" cy="2808515"/>
            </a:xfrm>
            <a:prstGeom prst="roundRect">
              <a:avLst/>
            </a:prstGeom>
            <a:solidFill>
              <a:srgbClr val="00B0F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35"/>
          <p:cNvSpPr txBox="1"/>
          <p:nvPr/>
        </p:nvSpPr>
        <p:spPr>
          <a:xfrm>
            <a:off x="1578930" y="6456573"/>
            <a:ext cx="10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4" name="TextBox 35"/>
          <p:cNvSpPr txBox="1"/>
          <p:nvPr/>
        </p:nvSpPr>
        <p:spPr>
          <a:xfrm>
            <a:off x="5607895" y="5372831"/>
            <a:ext cx="10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46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873" y="-22365"/>
            <a:ext cx="8229600" cy="1143000"/>
          </a:xfrm>
        </p:spPr>
        <p:txBody>
          <a:bodyPr/>
          <a:lstStyle/>
          <a:p>
            <a:r>
              <a:rPr kumimoji="1" lang="en-US" altLang="zh-CN" dirty="0" smtClean="0"/>
              <a:t>Data collection</a:t>
            </a:r>
            <a:endParaRPr kumimoji="1" lang="zh-CN" altLang="en-US" dirty="0"/>
          </a:p>
        </p:txBody>
      </p:sp>
      <p:grpSp>
        <p:nvGrpSpPr>
          <p:cNvPr id="28" name="组 27"/>
          <p:cNvGrpSpPr/>
          <p:nvPr/>
        </p:nvGrpSpPr>
        <p:grpSpPr>
          <a:xfrm>
            <a:off x="6376276" y="1619580"/>
            <a:ext cx="2680138" cy="2727996"/>
            <a:chOff x="5803868" y="1543373"/>
            <a:chExt cx="2680138" cy="2727996"/>
          </a:xfrm>
        </p:grpSpPr>
        <p:grpSp>
          <p:nvGrpSpPr>
            <p:cNvPr id="23" name="组 22"/>
            <p:cNvGrpSpPr/>
            <p:nvPr/>
          </p:nvGrpSpPr>
          <p:grpSpPr>
            <a:xfrm>
              <a:off x="5803868" y="1543373"/>
              <a:ext cx="2680138" cy="2727996"/>
              <a:chOff x="2241403" y="1949845"/>
              <a:chExt cx="3638828" cy="3264651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alphaModFix amt="76000"/>
              </a:blip>
              <a:stretch>
                <a:fillRect/>
              </a:stretch>
            </p:blipFill>
            <p:spPr>
              <a:xfrm>
                <a:off x="2736210" y="2565174"/>
                <a:ext cx="2131949" cy="2106867"/>
              </a:xfrm>
              <a:prstGeom prst="rect">
                <a:avLst/>
              </a:prstGeom>
            </p:spPr>
          </p:pic>
          <p:cxnSp>
            <p:nvCxnSpPr>
              <p:cNvPr id="12" name="直线箭头连接符 11"/>
              <p:cNvCxnSpPr/>
              <p:nvPr/>
            </p:nvCxnSpPr>
            <p:spPr>
              <a:xfrm flipH="1" flipV="1">
                <a:off x="3752050" y="1949845"/>
                <a:ext cx="606385" cy="32646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箭头连接符 13"/>
              <p:cNvCxnSpPr/>
              <p:nvPr/>
            </p:nvCxnSpPr>
            <p:spPr>
              <a:xfrm flipV="1">
                <a:off x="2241403" y="3172063"/>
                <a:ext cx="3288312" cy="823866"/>
              </a:xfrm>
              <a:prstGeom prst="straightConnector1">
                <a:avLst/>
              </a:prstGeom>
              <a:ln>
                <a:solidFill>
                  <a:srgbClr val="008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线箭头连接符 15"/>
              <p:cNvCxnSpPr/>
              <p:nvPr/>
            </p:nvCxnSpPr>
            <p:spPr>
              <a:xfrm flipV="1">
                <a:off x="2241403" y="3355624"/>
                <a:ext cx="3638828" cy="31691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/>
            <p:cNvSpPr txBox="1"/>
            <p:nvPr/>
          </p:nvSpPr>
          <p:spPr>
            <a:xfrm>
              <a:off x="7750274" y="2294053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x</a:t>
              </a:r>
              <a:endParaRPr kumimoji="1"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573561" y="1606310"/>
              <a:ext cx="28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y</a:t>
              </a:r>
              <a:endParaRPr kumimoji="1"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037532" y="2706579"/>
              <a:ext cx="275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z</a:t>
              </a:r>
              <a:endParaRPr kumimoji="1" lang="zh-CN" altLang="en-US" dirty="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248338" y="1801360"/>
            <a:ext cx="5740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Linear Accelerometer</a:t>
            </a:r>
          </a:p>
          <a:p>
            <a:pPr marL="742950" lvl="1" indent="-285750">
              <a:buFont typeface="Symbol" charset="2"/>
              <a:buChar char="-"/>
            </a:pPr>
            <a:r>
              <a:rPr kumimoji="1" lang="en-US" altLang="zh-CN" dirty="0" smtClean="0"/>
              <a:t>The linear acceleration sensor provides a three dimensional vector representing acceleration along each device axis, excluding gravity</a:t>
            </a:r>
          </a:p>
          <a:p>
            <a:pPr marL="742950" lvl="1" indent="-285750">
              <a:buFont typeface="Symbol" charset="2"/>
              <a:buChar char="-"/>
            </a:pPr>
            <a:endParaRPr kumimoji="1" lang="en-US" altLang="zh-CN" dirty="0"/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Gyroscope</a:t>
            </a:r>
          </a:p>
          <a:p>
            <a:pPr marL="742950" lvl="1" indent="-285750">
              <a:buFont typeface="Symbol" charset="2"/>
              <a:buChar char="-"/>
            </a:pPr>
            <a:r>
              <a:rPr kumimoji="1" lang="en-US" altLang="zh-CN" dirty="0" smtClean="0"/>
              <a:t>The gyroscope measures the rate of rotation in rad/s (angular speed) around a device’s x, y, and z axis.</a:t>
            </a:r>
          </a:p>
        </p:txBody>
      </p:sp>
    </p:spTree>
    <p:extLst>
      <p:ext uri="{BB962C8B-B14F-4D97-AF65-F5344CB8AC3E}">
        <p14:creationId xmlns:p14="http://schemas.microsoft.com/office/powerpoint/2010/main" val="412818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smtClean="0"/>
              <a:t>Data visualization – double inside</a:t>
            </a:r>
            <a:endParaRPr kumimoji="1" lang="zh-CN" altLang="en-US" sz="3200" dirty="0"/>
          </a:p>
        </p:txBody>
      </p:sp>
      <p:sp>
        <p:nvSpPr>
          <p:cNvPr id="8" name="右箭头 7"/>
          <p:cNvSpPr/>
          <p:nvPr/>
        </p:nvSpPr>
        <p:spPr>
          <a:xfrm>
            <a:off x="3888828" y="2496207"/>
            <a:ext cx="1856827" cy="1839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802994" y="2254610"/>
            <a:ext cx="20599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err="1"/>
              <a:t>sqrt</a:t>
            </a:r>
            <a:r>
              <a:rPr lang="en-US" altLang="zh-CN" sz="1200" i="1" dirty="0"/>
              <a:t>(acc_x</a:t>
            </a:r>
            <a:r>
              <a:rPr lang="en-US" altLang="zh-CN" sz="1200" i="1" baseline="30000" dirty="0"/>
              <a:t>2</a:t>
            </a:r>
            <a:r>
              <a:rPr lang="en-US" altLang="zh-CN" sz="1200" i="1" dirty="0"/>
              <a:t> + </a:t>
            </a:r>
            <a:r>
              <a:rPr lang="en-US" altLang="zh-CN" sz="1200" i="1" dirty="0" err="1"/>
              <a:t>acc_y</a:t>
            </a:r>
            <a:r>
              <a:rPr lang="en-US" altLang="zh-CN" sz="1200" i="1" dirty="0"/>
              <a:t> </a:t>
            </a:r>
            <a:r>
              <a:rPr lang="en-US" altLang="zh-CN" sz="1200" i="1" baseline="30000" dirty="0"/>
              <a:t>2</a:t>
            </a:r>
            <a:r>
              <a:rPr lang="en-US" altLang="zh-CN" sz="1200" i="1" dirty="0"/>
              <a:t> + acc_z</a:t>
            </a:r>
            <a:r>
              <a:rPr lang="en-US" altLang="zh-CN" sz="1200" i="1" baseline="30000" dirty="0"/>
              <a:t>2</a:t>
            </a:r>
            <a:r>
              <a:rPr lang="en-US" altLang="zh-CN" sz="1200" i="1" dirty="0"/>
              <a:t>)</a:t>
            </a:r>
            <a:r>
              <a:rPr lang="en-US" altLang="zh-CN" sz="1200" dirty="0" smtClean="0">
                <a:effectLst/>
              </a:rPr>
              <a:t> </a:t>
            </a:r>
            <a:endParaRPr lang="zh-CN" altLang="en-US" sz="1200" dirty="0"/>
          </a:p>
        </p:txBody>
      </p:sp>
      <p:sp>
        <p:nvSpPr>
          <p:cNvPr id="10" name="右箭头 9"/>
          <p:cNvSpPr/>
          <p:nvPr/>
        </p:nvSpPr>
        <p:spPr>
          <a:xfrm>
            <a:off x="3888828" y="4995917"/>
            <a:ext cx="1856827" cy="1839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22958" y="4757456"/>
            <a:ext cx="20806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err="1" smtClean="0"/>
              <a:t>Sqrt</a:t>
            </a:r>
            <a:r>
              <a:rPr lang="en-US" altLang="zh-CN" sz="1200" i="1" dirty="0" smtClean="0"/>
              <a:t>(gro_x</a:t>
            </a:r>
            <a:r>
              <a:rPr lang="en-US" altLang="zh-CN" sz="1200" i="1" baseline="30000" dirty="0" smtClean="0"/>
              <a:t>2</a:t>
            </a:r>
            <a:r>
              <a:rPr lang="en-US" altLang="zh-CN" sz="1200" i="1" dirty="0" smtClean="0"/>
              <a:t> </a:t>
            </a:r>
            <a:r>
              <a:rPr lang="en-US" altLang="zh-CN" sz="1200" i="1" dirty="0"/>
              <a:t>+ </a:t>
            </a:r>
            <a:r>
              <a:rPr lang="en-US" altLang="zh-CN" sz="1200" i="1" dirty="0" err="1" smtClean="0"/>
              <a:t>gro_y</a:t>
            </a:r>
            <a:r>
              <a:rPr lang="en-US" altLang="zh-CN" sz="1200" i="1" dirty="0" smtClean="0"/>
              <a:t> </a:t>
            </a:r>
            <a:r>
              <a:rPr lang="en-US" altLang="zh-CN" sz="1200" i="1" baseline="30000" dirty="0"/>
              <a:t>2</a:t>
            </a:r>
            <a:r>
              <a:rPr lang="en-US" altLang="zh-CN" sz="1200" i="1" dirty="0"/>
              <a:t> + </a:t>
            </a:r>
            <a:r>
              <a:rPr lang="en-US" altLang="zh-CN" sz="1200" i="1" dirty="0" smtClean="0"/>
              <a:t>gro_z</a:t>
            </a:r>
            <a:r>
              <a:rPr lang="en-US" altLang="zh-CN" sz="1200" i="1" baseline="30000" dirty="0" smtClean="0"/>
              <a:t>2</a:t>
            </a:r>
            <a:r>
              <a:rPr lang="en-US" altLang="zh-CN" sz="1200" i="1" dirty="0"/>
              <a:t>)</a:t>
            </a:r>
            <a:r>
              <a:rPr lang="en-US" altLang="zh-CN" sz="1200" dirty="0" smtClean="0">
                <a:effectLst/>
              </a:rPr>
              <a:t> </a:t>
            </a:r>
            <a:endParaRPr lang="zh-CN" altLang="en-US" sz="1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770414" y="3621252"/>
            <a:ext cx="148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/>
              <a:t>a</a:t>
            </a:r>
            <a:r>
              <a:rPr kumimoji="1" lang="en-US" altLang="zh-CN" sz="1200" dirty="0" err="1" smtClean="0"/>
              <a:t>cc</a:t>
            </a:r>
            <a:r>
              <a:rPr kumimoji="1" lang="en-US" altLang="zh-CN" sz="1200" dirty="0" smtClean="0"/>
              <a:t> magnitude</a:t>
            </a:r>
            <a:endParaRPr kumimoji="1" lang="zh-CN" altLang="en-US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770414" y="6242269"/>
            <a:ext cx="1488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err="1" smtClean="0"/>
              <a:t>gro</a:t>
            </a:r>
            <a:r>
              <a:rPr kumimoji="1" lang="en-US" altLang="zh-CN" sz="1200" dirty="0" smtClean="0"/>
              <a:t> magnitude</a:t>
            </a:r>
            <a:endParaRPr kumimoji="1" lang="zh-CN" altLang="en-US" sz="12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477" y="4247931"/>
            <a:ext cx="3199871" cy="19943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477" y="1436383"/>
            <a:ext cx="3199871" cy="22427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2" y="1597805"/>
            <a:ext cx="3595906" cy="22427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32" y="4241383"/>
            <a:ext cx="3595906" cy="22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4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5862"/>
          </a:xfrm>
        </p:spPr>
        <p:txBody>
          <a:bodyPr>
            <a:normAutofit/>
          </a:bodyPr>
          <a:lstStyle/>
          <a:p>
            <a:r>
              <a:rPr kumimoji="1" lang="en-US" altLang="zh-CN" sz="3600" dirty="0"/>
              <a:t>R</a:t>
            </a:r>
            <a:r>
              <a:rPr kumimoji="1" lang="en-US" altLang="zh-CN" sz="3600" dirty="0" smtClean="0"/>
              <a:t>elative angular speed</a:t>
            </a:r>
            <a:endParaRPr kumimoji="1"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890" y="864482"/>
            <a:ext cx="8229600" cy="4525963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/>
              <a:t>Define:</a:t>
            </a:r>
          </a:p>
          <a:p>
            <a:pPr lvl="1"/>
            <a:r>
              <a:rPr kumimoji="1" lang="en-US" altLang="zh-CN" sz="1800" dirty="0" smtClean="0"/>
              <a:t>Set the angular speed magnitude at the first point as the speed reference value, label as </a:t>
            </a:r>
            <a:r>
              <a:rPr kumimoji="1" lang="en-US" altLang="zh-CN" sz="1800" i="1" dirty="0"/>
              <a:t>a</a:t>
            </a:r>
            <a:r>
              <a:rPr kumimoji="1" lang="en-US" altLang="zh-CN" sz="1800" i="1" dirty="0" smtClean="0"/>
              <a:t>s</a:t>
            </a:r>
            <a:r>
              <a:rPr kumimoji="1" lang="en-US" altLang="zh-CN" sz="1800" i="1" baseline="-25000" dirty="0" smtClean="0"/>
              <a:t>0</a:t>
            </a:r>
          </a:p>
          <a:p>
            <a:pPr lvl="1"/>
            <a:r>
              <a:rPr kumimoji="1" lang="en-US" altLang="zh-CN" sz="1800" dirty="0" smtClean="0"/>
              <a:t>Label the relative angular speed at n</a:t>
            </a:r>
            <a:r>
              <a:rPr kumimoji="1" lang="en-US" altLang="zh-CN" sz="1800" baseline="30000" dirty="0" smtClean="0"/>
              <a:t>th </a:t>
            </a:r>
            <a:r>
              <a:rPr kumimoji="1" lang="en-US" altLang="zh-CN" sz="1800" dirty="0" smtClean="0"/>
              <a:t>point as </a:t>
            </a:r>
            <a:r>
              <a:rPr kumimoji="1" lang="en-US" altLang="zh-CN" sz="1800" i="1" dirty="0" err="1" smtClean="0"/>
              <a:t>rAs</a:t>
            </a:r>
            <a:r>
              <a:rPr kumimoji="1" lang="en-US" altLang="zh-CN" sz="1800" i="1" baseline="-25000" dirty="0" err="1" smtClean="0"/>
              <a:t>n</a:t>
            </a:r>
            <a:r>
              <a:rPr kumimoji="1" lang="en-US" altLang="zh-CN" sz="1800" dirty="0"/>
              <a:t>.</a:t>
            </a:r>
            <a:r>
              <a:rPr kumimoji="1" lang="en-US" altLang="zh-CN" sz="1800" dirty="0" smtClean="0"/>
              <a:t> Label the angular speed magnitude at n</a:t>
            </a:r>
            <a:r>
              <a:rPr kumimoji="1" lang="en-US" altLang="zh-CN" sz="1800" baseline="30000" dirty="0" smtClean="0"/>
              <a:t>th</a:t>
            </a:r>
            <a:r>
              <a:rPr kumimoji="1" lang="en-US" altLang="zh-CN" sz="1800" dirty="0" smtClean="0"/>
              <a:t> point as </a:t>
            </a:r>
            <a:r>
              <a:rPr kumimoji="1" lang="en-US" altLang="zh-CN" sz="1800" i="1" dirty="0" err="1" smtClean="0"/>
              <a:t>as</a:t>
            </a:r>
            <a:r>
              <a:rPr kumimoji="1" lang="en-US" altLang="zh-CN" sz="1800" i="1" baseline="-25000" dirty="0" err="1" smtClean="0"/>
              <a:t>n</a:t>
            </a:r>
            <a:endParaRPr kumimoji="1" lang="en-US" altLang="zh-CN" sz="1800" i="1" dirty="0" smtClean="0"/>
          </a:p>
          <a:p>
            <a:pPr marL="457200" lvl="1" indent="0">
              <a:buNone/>
            </a:pPr>
            <a:r>
              <a:rPr kumimoji="1" lang="en-US" altLang="zh-CN" sz="1800" i="1" dirty="0" smtClean="0"/>
              <a:t>						</a:t>
            </a:r>
            <a:r>
              <a:rPr kumimoji="1" lang="en-US" altLang="zh-CN" sz="1800" i="1" dirty="0" err="1" smtClean="0"/>
              <a:t>rAs</a:t>
            </a:r>
            <a:r>
              <a:rPr kumimoji="1" lang="en-US" altLang="zh-CN" sz="1800" i="1" baseline="-25000" dirty="0" err="1" smtClean="0"/>
              <a:t>n</a:t>
            </a:r>
            <a:r>
              <a:rPr kumimoji="1" lang="en-US" altLang="zh-CN" sz="1800" i="1" baseline="-25000" dirty="0" smtClean="0"/>
              <a:t> </a:t>
            </a:r>
            <a:r>
              <a:rPr kumimoji="1" lang="en-US" altLang="zh-CN" sz="1800" i="1" dirty="0" smtClean="0"/>
              <a:t>= </a:t>
            </a:r>
            <a:r>
              <a:rPr kumimoji="1" lang="en-US" altLang="zh-CN" sz="1800" i="1" dirty="0" err="1" smtClean="0"/>
              <a:t>as</a:t>
            </a:r>
            <a:r>
              <a:rPr kumimoji="1" lang="en-US" altLang="zh-CN" sz="1800" i="1" baseline="-25000" dirty="0" err="1" smtClean="0"/>
              <a:t>n</a:t>
            </a:r>
            <a:r>
              <a:rPr kumimoji="1" lang="en-US" altLang="zh-CN" sz="1800" i="1" dirty="0"/>
              <a:t> </a:t>
            </a:r>
            <a:r>
              <a:rPr kumimoji="1" lang="en-US" altLang="zh-CN" sz="1800" i="1" dirty="0" smtClean="0"/>
              <a:t>– as</a:t>
            </a:r>
            <a:r>
              <a:rPr kumimoji="1" lang="en-US" altLang="zh-CN" sz="1800" i="1" baseline="-25000" dirty="0" smtClean="0"/>
              <a:t>0</a:t>
            </a:r>
            <a:endParaRPr kumimoji="1" lang="en-US" altLang="zh-CN" sz="1800" baseline="-25000" dirty="0" smtClean="0"/>
          </a:p>
          <a:p>
            <a:r>
              <a:rPr kumimoji="1" lang="en-US" altLang="zh-CN" sz="2400" dirty="0" smtClean="0"/>
              <a:t>Formula: </a:t>
            </a:r>
          </a:p>
          <a:p>
            <a:pPr lvl="1"/>
            <a:r>
              <a:rPr lang="en-US" altLang="zh-CN" sz="1600" dirty="0" err="1"/>
              <a:t>a</a:t>
            </a:r>
            <a:r>
              <a:rPr lang="en-US" altLang="zh-CN" sz="1600" dirty="0" err="1" smtClean="0"/>
              <a:t>s</a:t>
            </a:r>
            <a:r>
              <a:rPr lang="en-US" altLang="zh-CN" sz="1600" baseline="-25000" dirty="0" err="1" smtClean="0"/>
              <a:t>last</a:t>
            </a:r>
            <a:r>
              <a:rPr lang="en-US" altLang="zh-CN" sz="1600" dirty="0" smtClean="0"/>
              <a:t> = </a:t>
            </a:r>
            <a:r>
              <a:rPr lang="en-US" altLang="zh-CN" sz="1600" dirty="0" err="1" smtClean="0"/>
              <a:t>as</a:t>
            </a:r>
            <a:r>
              <a:rPr lang="en-US" altLang="zh-CN" sz="1600" baseline="-25000" dirty="0" err="1" smtClean="0"/>
              <a:t>current</a:t>
            </a:r>
            <a:endParaRPr lang="en-US" altLang="zh-CN" sz="1600" dirty="0" smtClean="0"/>
          </a:p>
          <a:p>
            <a:pPr lvl="1"/>
            <a:r>
              <a:rPr lang="en-US" altLang="zh-CN" sz="1600" dirty="0" err="1" smtClean="0"/>
              <a:t>as</a:t>
            </a:r>
            <a:r>
              <a:rPr lang="en-US" altLang="zh-CN" sz="1600" baseline="-25000" dirty="0" err="1" smtClean="0"/>
              <a:t>current</a:t>
            </a:r>
            <a:r>
              <a:rPr lang="en-US" altLang="zh-CN" sz="1600" dirty="0" smtClean="0"/>
              <a:t>= </a:t>
            </a:r>
            <a:r>
              <a:rPr lang="en-US" altLang="zh-CN" sz="1600" i="1" dirty="0" err="1"/>
              <a:t>s</a:t>
            </a:r>
            <a:r>
              <a:rPr lang="en-US" altLang="zh-CN" sz="1600" i="1" dirty="0" err="1" smtClean="0"/>
              <a:t>qrt</a:t>
            </a:r>
            <a:r>
              <a:rPr lang="en-US" altLang="zh-CN" sz="1600" i="1" dirty="0" smtClean="0"/>
              <a:t>(gro_x</a:t>
            </a:r>
            <a:r>
              <a:rPr lang="en-US" altLang="zh-CN" sz="1600" i="1" baseline="30000" dirty="0" smtClean="0"/>
              <a:t>2</a:t>
            </a:r>
            <a:r>
              <a:rPr lang="en-US" altLang="zh-CN" sz="1600" i="1" dirty="0" smtClean="0"/>
              <a:t> + </a:t>
            </a:r>
            <a:r>
              <a:rPr lang="en-US" altLang="zh-CN" sz="1600" i="1" dirty="0" err="1" smtClean="0"/>
              <a:t>gro_y</a:t>
            </a:r>
            <a:r>
              <a:rPr lang="en-US" altLang="zh-CN" sz="1600" i="1" dirty="0" smtClean="0"/>
              <a:t> </a:t>
            </a:r>
            <a:r>
              <a:rPr lang="en-US" altLang="zh-CN" sz="1600" i="1" baseline="30000" dirty="0" smtClean="0"/>
              <a:t>2</a:t>
            </a:r>
            <a:r>
              <a:rPr lang="en-US" altLang="zh-CN" sz="1600" i="1" dirty="0" smtClean="0"/>
              <a:t> + gro_z</a:t>
            </a:r>
            <a:r>
              <a:rPr lang="en-US" altLang="zh-CN" sz="1600" i="1" baseline="30000" dirty="0" smtClean="0"/>
              <a:t>2</a:t>
            </a:r>
            <a:r>
              <a:rPr lang="en-US" altLang="zh-CN" sz="1600" i="1" dirty="0" smtClean="0"/>
              <a:t>)</a:t>
            </a:r>
            <a:r>
              <a:rPr lang="en-US" altLang="zh-CN" sz="1600" dirty="0" smtClean="0">
                <a:effectLst/>
              </a:rPr>
              <a:t> </a:t>
            </a:r>
            <a:endParaRPr lang="en-US" altLang="zh-CN" sz="1600" dirty="0" smtClean="0"/>
          </a:p>
          <a:p>
            <a:pPr lvl="1"/>
            <a:r>
              <a:rPr lang="en-US" altLang="zh-CN" sz="1600" i="1" dirty="0" smtClean="0"/>
              <a:t>delta = </a:t>
            </a:r>
            <a:r>
              <a:rPr lang="en-US" altLang="zh-CN" sz="1600" dirty="0" err="1" smtClean="0"/>
              <a:t>as</a:t>
            </a:r>
            <a:r>
              <a:rPr lang="en-US" altLang="zh-CN" sz="1600" baseline="-25000" dirty="0" err="1" smtClean="0"/>
              <a:t>current</a:t>
            </a:r>
            <a:r>
              <a:rPr lang="en-US" altLang="zh-CN" sz="1600" i="1" dirty="0" smtClean="0"/>
              <a:t>- </a:t>
            </a:r>
            <a:r>
              <a:rPr lang="en-US" altLang="zh-CN" sz="1600" dirty="0" err="1" smtClean="0"/>
              <a:t>as</a:t>
            </a:r>
            <a:r>
              <a:rPr lang="en-US" altLang="zh-CN" sz="1600" baseline="-25000" dirty="0" err="1" smtClean="0"/>
              <a:t>last</a:t>
            </a:r>
            <a:r>
              <a:rPr lang="en-US" altLang="zh-CN" sz="1600" dirty="0" smtClean="0"/>
              <a:t> </a:t>
            </a:r>
            <a:endParaRPr lang="en-US" altLang="zh-CN" sz="1600" i="1" dirty="0" smtClean="0"/>
          </a:p>
          <a:p>
            <a:pPr lvl="1"/>
            <a:r>
              <a:rPr kumimoji="1" lang="en-US" altLang="zh-CN" sz="1600" i="1" dirty="0" err="1" smtClean="0"/>
              <a:t>rAs</a:t>
            </a:r>
            <a:r>
              <a:rPr kumimoji="1" lang="en-US" altLang="zh-CN" sz="1600" i="1" baseline="-25000" dirty="0" err="1" smtClean="0"/>
              <a:t>n</a:t>
            </a:r>
            <a:r>
              <a:rPr kumimoji="1" lang="en-US" altLang="zh-CN" sz="1600" i="1" baseline="-25000" dirty="0" smtClean="0"/>
              <a:t> </a:t>
            </a:r>
            <a:r>
              <a:rPr lang="en-US" altLang="zh-CN" sz="1600" i="1" dirty="0" smtClean="0"/>
              <a:t>= </a:t>
            </a:r>
            <a:r>
              <a:rPr kumimoji="1" lang="en-US" altLang="zh-CN" sz="1600" i="1" dirty="0" smtClean="0"/>
              <a:t>rAs</a:t>
            </a:r>
            <a:r>
              <a:rPr kumimoji="1" lang="en-US" altLang="zh-CN" sz="1600" i="1" baseline="-25000" dirty="0" smtClean="0"/>
              <a:t>n-1 </a:t>
            </a:r>
            <a:r>
              <a:rPr lang="en-US" altLang="zh-CN" sz="1600" i="1" dirty="0" smtClean="0"/>
              <a:t>* 0.9 + delta</a:t>
            </a:r>
            <a:endParaRPr kumimoji="1" lang="zh-CN" altLang="en-US" sz="1600" dirty="0" smtClean="0"/>
          </a:p>
          <a:p>
            <a:endParaRPr kumimoji="1"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3897590" y="5390445"/>
            <a:ext cx="832069" cy="311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90" y="4571610"/>
            <a:ext cx="3352800" cy="208965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62" y="4571610"/>
            <a:ext cx="3593084" cy="20941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07625" y="4620423"/>
            <a:ext cx="1340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/>
              <a:t>Double inside </a:t>
            </a:r>
            <a:r>
              <a:rPr kumimoji="1" lang="en-US" altLang="zh-CN" sz="1100" dirty="0" err="1" smtClean="0"/>
              <a:t>gro_magnitude</a:t>
            </a:r>
            <a:endParaRPr kumimoji="1" lang="zh-CN" altLang="en-US" sz="1100" dirty="0"/>
          </a:p>
        </p:txBody>
      </p:sp>
      <p:sp>
        <p:nvSpPr>
          <p:cNvPr id="10" name="文本框 9"/>
          <p:cNvSpPr txBox="1"/>
          <p:nvPr/>
        </p:nvSpPr>
        <p:spPr>
          <a:xfrm>
            <a:off x="7001642" y="4673563"/>
            <a:ext cx="1340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/>
              <a:t>Double inside </a:t>
            </a:r>
            <a:r>
              <a:rPr kumimoji="1" lang="en-US" altLang="zh-CN" sz="1100" dirty="0" err="1" smtClean="0"/>
              <a:t>rAs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0236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Plot of relative angle speed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407719" y="4192657"/>
            <a:ext cx="4003530" cy="2457997"/>
            <a:chOff x="4683270" y="1417638"/>
            <a:chExt cx="4003530" cy="24579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3270" y="1417638"/>
              <a:ext cx="4003530" cy="2142307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992313" y="3506303"/>
              <a:ext cx="1798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</a:t>
              </a:r>
              <a:r>
                <a:rPr kumimoji="1" lang="en-US" altLang="zh-CN" dirty="0" smtClean="0"/>
                <a:t>ingle inside</a:t>
              </a:r>
              <a:endParaRPr kumimoji="1" lang="zh-CN" altLang="en-US" dirty="0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4683269" y="1312663"/>
            <a:ext cx="3656898" cy="2569335"/>
            <a:chOff x="457200" y="3969078"/>
            <a:chExt cx="3656898" cy="256933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969078"/>
              <a:ext cx="3656898" cy="220000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484122" y="6169081"/>
              <a:ext cx="1798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double outside</a:t>
              </a:r>
              <a:endParaRPr kumimoji="1" lang="zh-CN" altLang="en-US" dirty="0"/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382916" y="1312663"/>
            <a:ext cx="3924153" cy="2656415"/>
            <a:chOff x="4762647" y="3881998"/>
            <a:chExt cx="3924153" cy="265641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2647" y="3881998"/>
              <a:ext cx="3924153" cy="2287083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5992313" y="6169081"/>
              <a:ext cx="1798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d</a:t>
              </a:r>
              <a:r>
                <a:rPr kumimoji="1" lang="en-US" altLang="zh-CN" dirty="0" smtClean="0"/>
                <a:t>ouble inside</a:t>
              </a:r>
              <a:endParaRPr kumimoji="1" lang="zh-CN" altLang="en-US" dirty="0"/>
            </a:p>
          </p:txBody>
        </p:sp>
      </p:grpSp>
      <p:grpSp>
        <p:nvGrpSpPr>
          <p:cNvPr id="12" name="组 11"/>
          <p:cNvGrpSpPr/>
          <p:nvPr/>
        </p:nvGrpSpPr>
        <p:grpSpPr>
          <a:xfrm>
            <a:off x="4675711" y="4186294"/>
            <a:ext cx="3664456" cy="2464360"/>
            <a:chOff x="457200" y="1417638"/>
            <a:chExt cx="3664456" cy="246436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200" y="1417638"/>
              <a:ext cx="3664456" cy="2063811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610228" y="3512666"/>
              <a:ext cx="1542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s</a:t>
              </a:r>
              <a:r>
                <a:rPr kumimoji="1" lang="en-US" altLang="zh-CN" dirty="0" smtClean="0"/>
                <a:t>ingle outside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2788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09" y="1866202"/>
            <a:ext cx="3924153" cy="228708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Event trigger and feature extraction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73847" y="2662566"/>
            <a:ext cx="12176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0000"/>
                </a:solidFill>
              </a:rPr>
              <a:t>Data chunk period</a:t>
            </a:r>
            <a:endParaRPr kumimoji="1"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66207" y="2017955"/>
            <a:ext cx="1142120" cy="62184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591" y="2421660"/>
            <a:ext cx="766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0000"/>
                </a:solidFill>
              </a:rPr>
              <a:t>Trigger threshold</a:t>
            </a:r>
            <a:endParaRPr kumimoji="1" lang="zh-CN" altLang="en-US" sz="1100" dirty="0">
              <a:solidFill>
                <a:srgbClr val="FF0000"/>
              </a:solidFill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 flipH="1">
            <a:off x="1269017" y="2639798"/>
            <a:ext cx="697190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右大括号 9"/>
          <p:cNvSpPr/>
          <p:nvPr/>
        </p:nvSpPr>
        <p:spPr>
          <a:xfrm rot="5400000">
            <a:off x="2390114" y="2238658"/>
            <a:ext cx="294303" cy="1142120"/>
          </a:xfrm>
          <a:prstGeom prst="rightBrace">
            <a:avLst>
              <a:gd name="adj1" fmla="val 8333"/>
              <a:gd name="adj2" fmla="val 4896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11" name="直线箭头连接符 10"/>
          <p:cNvCxnSpPr>
            <a:endCxn id="5" idx="1"/>
          </p:cNvCxnSpPr>
          <p:nvPr/>
        </p:nvCxnSpPr>
        <p:spPr>
          <a:xfrm flipV="1">
            <a:off x="2601191" y="2878010"/>
            <a:ext cx="872656" cy="8056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09" y="4429839"/>
            <a:ext cx="3924153" cy="226393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088833" y="5735114"/>
            <a:ext cx="1019493" cy="62184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/>
          <p:cNvCxnSpPr>
            <a:endCxn id="18" idx="1"/>
          </p:cNvCxnSpPr>
          <p:nvPr/>
        </p:nvCxnSpPr>
        <p:spPr>
          <a:xfrm flipV="1">
            <a:off x="3131277" y="5907853"/>
            <a:ext cx="872656" cy="32119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003933" y="5777048"/>
            <a:ext cx="13651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0000"/>
                </a:solidFill>
              </a:rPr>
              <a:t>Time sync with </a:t>
            </a:r>
            <a:r>
              <a:rPr kumimoji="1" lang="en-US" altLang="zh-CN" sz="1100" dirty="0" err="1" smtClean="0">
                <a:solidFill>
                  <a:srgbClr val="FF0000"/>
                </a:solidFill>
              </a:rPr>
              <a:t>rAs</a:t>
            </a:r>
            <a:endParaRPr kumimoji="1"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817242" y="2219404"/>
            <a:ext cx="414282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/>
              <a:t>Algorithm:</a:t>
            </a:r>
          </a:p>
          <a:p>
            <a:endParaRPr kumimoji="1" lang="en-US" altLang="zh-CN" b="1" dirty="0" smtClean="0"/>
          </a:p>
          <a:p>
            <a:pPr lvl="1"/>
            <a:r>
              <a:rPr lang="en-US" altLang="zh-CN" sz="1600" i="1" dirty="0" err="1"/>
              <a:t>rAs</a:t>
            </a:r>
            <a:r>
              <a:rPr lang="en-US" altLang="zh-CN" sz="1600" i="1" baseline="-25000" dirty="0" err="1"/>
              <a:t>arr</a:t>
            </a:r>
            <a:r>
              <a:rPr lang="en-US" altLang="zh-CN" sz="1600" i="1" dirty="0"/>
              <a:t>=[]</a:t>
            </a:r>
            <a:br>
              <a:rPr lang="en-US" altLang="zh-CN" sz="1600" i="1" dirty="0"/>
            </a:br>
            <a:r>
              <a:rPr lang="en-US" altLang="zh-CN" sz="1600" i="1" dirty="0" err="1"/>
              <a:t>accY</a:t>
            </a:r>
            <a:r>
              <a:rPr lang="en-US" altLang="zh-CN" sz="1600" i="1" baseline="-25000" dirty="0" err="1"/>
              <a:t>arr</a:t>
            </a:r>
            <a:r>
              <a:rPr lang="en-US" altLang="zh-CN" sz="1600" i="1" dirty="0"/>
              <a:t>=[]</a:t>
            </a:r>
            <a:br>
              <a:rPr lang="en-US" altLang="zh-CN" sz="1600" i="1" dirty="0"/>
            </a:br>
            <a:r>
              <a:rPr lang="en-US" altLang="zh-CN" sz="1600" i="1" dirty="0" smtClean="0"/>
              <a:t>timer</a:t>
            </a:r>
            <a:r>
              <a:rPr lang="en-US" altLang="zh-CN" sz="1600" i="1" dirty="0"/>
              <a:t> </a:t>
            </a:r>
            <a:r>
              <a:rPr lang="en-US" altLang="zh-CN" sz="1600" i="1" dirty="0" smtClean="0"/>
              <a:t>initial</a:t>
            </a:r>
          </a:p>
          <a:p>
            <a:pPr lvl="1"/>
            <a:r>
              <a:rPr lang="en-US" altLang="zh-CN" sz="1600" i="1" dirty="0"/>
              <a:t>t</a:t>
            </a:r>
            <a:r>
              <a:rPr lang="en-US" altLang="zh-CN" sz="1600" i="1" dirty="0" smtClean="0"/>
              <a:t>rigger = false</a:t>
            </a:r>
            <a:endParaRPr lang="en-US" altLang="zh-CN" sz="1600" dirty="0"/>
          </a:p>
          <a:p>
            <a:pPr lvl="1"/>
            <a:r>
              <a:rPr lang="en-US" altLang="zh-CN" sz="1600" i="1" dirty="0"/>
              <a:t>if </a:t>
            </a:r>
            <a:r>
              <a:rPr lang="en-US" altLang="zh-CN" sz="1600" i="1" dirty="0" err="1"/>
              <a:t>rAs</a:t>
            </a:r>
            <a:r>
              <a:rPr lang="en-US" altLang="zh-CN" sz="1600" i="1" dirty="0"/>
              <a:t>&gt;</a:t>
            </a:r>
            <a:r>
              <a:rPr lang="en-US" altLang="zh-CN" sz="1600" i="1" dirty="0" err="1" smtClean="0"/>
              <a:t>triggerThreshold</a:t>
            </a:r>
            <a:r>
              <a:rPr lang="en-US" altLang="zh-CN" sz="1600" i="1" dirty="0" smtClean="0"/>
              <a:t> and !trigger:</a:t>
            </a:r>
            <a:r>
              <a:rPr lang="en-US" altLang="zh-CN" sz="1600" i="1" dirty="0"/>
              <a:t/>
            </a:r>
            <a:br>
              <a:rPr lang="en-US" altLang="zh-CN" sz="1600" i="1" dirty="0"/>
            </a:br>
            <a:r>
              <a:rPr lang="en-US" altLang="zh-CN" sz="1600" i="1" dirty="0" smtClean="0"/>
              <a:t>	trigger = true</a:t>
            </a:r>
          </a:p>
          <a:p>
            <a:pPr lvl="1"/>
            <a:r>
              <a:rPr lang="en-US" altLang="zh-CN" sz="1600" i="1" dirty="0" smtClean="0"/>
              <a:t>	timer </a:t>
            </a:r>
            <a:r>
              <a:rPr lang="en-US" altLang="zh-CN" sz="1600" i="1" dirty="0"/>
              <a:t>start</a:t>
            </a:r>
            <a:r>
              <a:rPr lang="en-US" altLang="zh-CN" sz="1600" dirty="0"/>
              <a:t> for 1 data chunk period:</a:t>
            </a:r>
          </a:p>
          <a:p>
            <a:pPr lvl="1"/>
            <a:r>
              <a:rPr lang="en-US" altLang="zh-CN" sz="1600" i="1" dirty="0" smtClean="0"/>
              <a:t>		</a:t>
            </a:r>
            <a:r>
              <a:rPr lang="en-US" altLang="zh-CN" sz="1600" i="1" dirty="0" err="1" smtClean="0"/>
              <a:t>rAs</a:t>
            </a:r>
            <a:r>
              <a:rPr lang="en-US" altLang="zh-CN" sz="1600" i="1" baseline="-25000" dirty="0" err="1" smtClean="0"/>
              <a:t>arr</a:t>
            </a:r>
            <a:r>
              <a:rPr lang="en-US" altLang="zh-CN" sz="1600" i="1" dirty="0" err="1" smtClean="0"/>
              <a:t>.append</a:t>
            </a:r>
            <a:r>
              <a:rPr lang="en-US" altLang="zh-CN" sz="1600" i="1" dirty="0" smtClean="0"/>
              <a:t>(</a:t>
            </a:r>
            <a:r>
              <a:rPr lang="en-US" altLang="zh-CN" sz="1600" i="1" dirty="0" err="1" smtClean="0"/>
              <a:t>rAs</a:t>
            </a:r>
            <a:r>
              <a:rPr lang="en-US" altLang="zh-CN" sz="1600" i="1" dirty="0" smtClean="0"/>
              <a:t>)</a:t>
            </a:r>
            <a:r>
              <a:rPr lang="en-US" altLang="zh-CN" sz="1600" i="1" dirty="0"/>
              <a:t/>
            </a:r>
            <a:br>
              <a:rPr lang="en-US" altLang="zh-CN" sz="1600" i="1" dirty="0"/>
            </a:br>
            <a:r>
              <a:rPr lang="en-US" altLang="zh-CN" sz="1600" i="1" dirty="0" smtClean="0"/>
              <a:t>		</a:t>
            </a:r>
            <a:r>
              <a:rPr lang="en-US" altLang="zh-CN" sz="1600" i="1" dirty="0" err="1" smtClean="0"/>
              <a:t>accY</a:t>
            </a:r>
            <a:r>
              <a:rPr lang="en-US" altLang="zh-CN" sz="1600" i="1" baseline="-25000" dirty="0" err="1" smtClean="0"/>
              <a:t>arr</a:t>
            </a:r>
            <a:r>
              <a:rPr lang="en-US" altLang="zh-CN" sz="1600" i="1" dirty="0" err="1" smtClean="0"/>
              <a:t>.append</a:t>
            </a:r>
            <a:r>
              <a:rPr lang="en-US" altLang="zh-CN" sz="1600" i="1" dirty="0" smtClean="0"/>
              <a:t>(</a:t>
            </a:r>
            <a:r>
              <a:rPr lang="en-US" altLang="zh-CN" sz="1600" i="1" dirty="0" err="1" smtClean="0"/>
              <a:t>accY</a:t>
            </a:r>
            <a:r>
              <a:rPr lang="en-US" altLang="zh-CN" sz="1600" i="1" dirty="0" smtClean="0"/>
              <a:t>)</a:t>
            </a:r>
            <a:r>
              <a:rPr lang="en-US" altLang="zh-CN" sz="1600" i="1" dirty="0"/>
              <a:t/>
            </a:r>
            <a:br>
              <a:rPr lang="en-US" altLang="zh-CN" sz="1600" i="1" dirty="0"/>
            </a:br>
            <a:r>
              <a:rPr lang="en-US" altLang="zh-CN" sz="1600" i="1" dirty="0" smtClean="0"/>
              <a:t>	timer reset</a:t>
            </a:r>
          </a:p>
          <a:p>
            <a:pPr lvl="1"/>
            <a:r>
              <a:rPr lang="en-US" altLang="zh-CN" sz="1600" i="1" dirty="0"/>
              <a:t>	</a:t>
            </a:r>
            <a:r>
              <a:rPr lang="en-US" altLang="zh-CN" sz="1600" i="1" dirty="0" smtClean="0"/>
              <a:t>trigger = false</a:t>
            </a:r>
            <a:endParaRPr lang="en-US" altLang="zh-CN" sz="1600" dirty="0"/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351395" y="1911185"/>
            <a:ext cx="10103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/>
              <a:t>Relative angular speed</a:t>
            </a:r>
            <a:endParaRPr kumimoji="1" lang="zh-CN" altLang="en-US" sz="1100" dirty="0"/>
          </a:p>
        </p:txBody>
      </p:sp>
      <p:sp>
        <p:nvSpPr>
          <p:cNvPr id="19" name="文本框 18"/>
          <p:cNvSpPr txBox="1"/>
          <p:nvPr/>
        </p:nvSpPr>
        <p:spPr>
          <a:xfrm>
            <a:off x="3673909" y="4527235"/>
            <a:ext cx="660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err="1" smtClean="0"/>
              <a:t>acc_y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912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10" grpId="0" animBg="1"/>
      <p:bldP spid="16" grpId="0" animBg="1"/>
      <p:bldP spid="18" grpId="0"/>
    </p:bld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706</Words>
  <Application>Microsoft Macintosh PowerPoint</Application>
  <PresentationFormat>全屏显示(4:3)</PresentationFormat>
  <Paragraphs>349</Paragraphs>
  <Slides>16</Slides>
  <Notes>0</Notes>
  <HiddenSlides>1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Office 主题</vt:lpstr>
      <vt:lpstr>Gesture recognition using smart watch </vt:lpstr>
      <vt:lpstr>Project introduction</vt:lpstr>
      <vt:lpstr>Current status</vt:lpstr>
      <vt:lpstr>System flow chart</vt:lpstr>
      <vt:lpstr>Data collection</vt:lpstr>
      <vt:lpstr>Data visualization – double inside</vt:lpstr>
      <vt:lpstr>Relative angular speed</vt:lpstr>
      <vt:lpstr>Plot of relative angle speed</vt:lpstr>
      <vt:lpstr>Event trigger and feature extraction</vt:lpstr>
      <vt:lpstr>Feature extraction</vt:lpstr>
      <vt:lpstr>Classification</vt:lpstr>
      <vt:lpstr>Validation</vt:lpstr>
      <vt:lpstr>Validation</vt:lpstr>
      <vt:lpstr>Grip gesture</vt:lpstr>
      <vt:lpstr>Demo 1</vt:lpstr>
      <vt:lpstr>Demo 2</vt:lpstr>
    </vt:vector>
  </TitlesOfParts>
  <Company>University of Waterloo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qianyi</dc:creator>
  <cp:lastModifiedBy>wang qianyi</cp:lastModifiedBy>
  <cp:revision>125</cp:revision>
  <dcterms:created xsi:type="dcterms:W3CDTF">2016-09-26T14:00:27Z</dcterms:created>
  <dcterms:modified xsi:type="dcterms:W3CDTF">2016-09-28T18:52:07Z</dcterms:modified>
</cp:coreProperties>
</file>